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Override PartName="/ppt/notesSlides/notesSlide27.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notesSlides/notesSlide29.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296" r:id="rId3"/>
    <p:sldId id="257" r:id="rId4"/>
    <p:sldId id="259" r:id="rId5"/>
    <p:sldId id="260" r:id="rId6"/>
    <p:sldId id="269" r:id="rId7"/>
    <p:sldId id="270" r:id="rId8"/>
    <p:sldId id="271" r:id="rId9"/>
    <p:sldId id="274" r:id="rId10"/>
    <p:sldId id="267" r:id="rId11"/>
    <p:sldId id="268" r:id="rId12"/>
    <p:sldId id="276" r:id="rId13"/>
    <p:sldId id="280" r:id="rId14"/>
    <p:sldId id="279" r:id="rId15"/>
    <p:sldId id="278" r:id="rId16"/>
    <p:sldId id="277" r:id="rId17"/>
    <p:sldId id="275" r:id="rId18"/>
    <p:sldId id="282" r:id="rId19"/>
    <p:sldId id="290" r:id="rId20"/>
    <p:sldId id="291" r:id="rId21"/>
    <p:sldId id="288" r:id="rId22"/>
    <p:sldId id="289" r:id="rId23"/>
    <p:sldId id="292" r:id="rId24"/>
    <p:sldId id="293" r:id="rId25"/>
    <p:sldId id="264" r:id="rId26"/>
    <p:sldId id="261" r:id="rId27"/>
    <p:sldId id="258" r:id="rId28"/>
    <p:sldId id="262" r:id="rId29"/>
    <p:sldId id="263" r:id="rId30"/>
    <p:sldId id="283" r:id="rId31"/>
    <p:sldId id="281" r:id="rId32"/>
    <p:sldId id="286" r:id="rId33"/>
    <p:sldId id="301" r:id="rId34"/>
    <p:sldId id="285" r:id="rId35"/>
    <p:sldId id="287" r:id="rId36"/>
    <p:sldId id="300" r:id="rId37"/>
    <p:sldId id="302" r:id="rId38"/>
    <p:sldId id="297" r:id="rId39"/>
    <p:sldId id="298" r:id="rId4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87529" autoAdjust="0"/>
  </p:normalViewPr>
  <p:slideViewPr>
    <p:cSldViewPr>
      <p:cViewPr varScale="1">
        <p:scale>
          <a:sx n="99" d="100"/>
          <a:sy n="99" d="100"/>
        </p:scale>
        <p:origin x="-1338" y="-96"/>
      </p:cViewPr>
      <p:guideLst>
        <p:guide orient="horz" pos="2160"/>
        <p:guide pos="2880"/>
      </p:guideLst>
    </p:cSldViewPr>
  </p:slideViewPr>
  <p:notesTextViewPr>
    <p:cViewPr>
      <p:scale>
        <a:sx n="100" d="100"/>
        <a:sy n="100" d="100"/>
      </p:scale>
      <p:origin x="0" y="3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3EE4F1FC-28B0-4DE9-8C24-D1F43DD5B001}" type="datetimeFigureOut">
              <a:rPr lang="en-US"/>
              <a:pPr>
                <a:defRPr/>
              </a:pPr>
              <a:t>9/9/2009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9A28354E-8592-4F48-AFD2-064796838083}"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Image Placeholder 1"/>
          <p:cNvSpPr>
            <a:spLocks noGrp="1" noRot="1" noChangeAspect="1" noTextEdit="1"/>
          </p:cNvSpPr>
          <p:nvPr>
            <p:ph type="sldImg"/>
          </p:nvPr>
        </p:nvSpPr>
        <p:spPr bwMode="auto">
          <a:noFill/>
          <a:ln>
            <a:solidFill>
              <a:srgbClr val="000000"/>
            </a:solidFill>
            <a:miter lim="800000"/>
            <a:headEnd/>
            <a:tailEnd/>
          </a:ln>
        </p:spPr>
      </p:sp>
      <p:sp>
        <p:nvSpPr>
          <p:cNvPr id="17411"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US" smtClean="0"/>
          </a:p>
        </p:txBody>
      </p:sp>
      <p:sp>
        <p:nvSpPr>
          <p:cNvPr id="1741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0A32C2CB-55FA-466F-B9CB-FEBF8F87785D}" type="slidenum">
              <a:rPr lang="en-US" smtClean="0"/>
              <a:pPr/>
              <a:t>1</a:t>
            </a:fld>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Scrum and XP tend to focus on the development team:</a:t>
            </a:r>
            <a:r>
              <a:rPr lang="en-US" baseline="0" dirty="0" smtClean="0"/>
              <a:t> protecting them from management and limiting customer input around time boxes</a:t>
            </a:r>
            <a:endParaRPr lang="en-US" dirty="0" smtClean="0"/>
          </a:p>
          <a:p>
            <a:r>
              <a:rPr lang="en-US" dirty="0" smtClean="0"/>
              <a:t>Lean thinking focuses on the whole </a:t>
            </a:r>
            <a:r>
              <a:rPr lang="en-US" dirty="0" smtClean="0"/>
              <a:t>value </a:t>
            </a:r>
            <a:r>
              <a:rPr lang="en-US" dirty="0" smtClean="0"/>
              <a:t>stream:</a:t>
            </a:r>
            <a:r>
              <a:rPr lang="en-US" baseline="0" dirty="0" smtClean="0"/>
              <a:t> inclusive of management and customer based tasks and processes</a:t>
            </a:r>
            <a:endParaRPr lang="en-US" dirty="0" smtClean="0"/>
          </a:p>
          <a:p>
            <a:r>
              <a:rPr lang="en-US" dirty="0" smtClean="0"/>
              <a:t>Focus on the flow </a:t>
            </a:r>
            <a:r>
              <a:rPr lang="en-US" dirty="0" smtClean="0"/>
              <a:t>of value through entire process, not just development </a:t>
            </a:r>
            <a:r>
              <a:rPr lang="en-US" dirty="0" smtClean="0"/>
              <a:t>effort</a:t>
            </a:r>
            <a:r>
              <a:rPr lang="en-US" baseline="0" dirty="0" smtClean="0"/>
              <a:t> – from concept to cash</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Defect </a:t>
            </a:r>
            <a:r>
              <a:rPr lang="en-US" dirty="0" smtClean="0"/>
              <a:t>prevention: increasing the quality of the products and services</a:t>
            </a:r>
          </a:p>
          <a:p>
            <a:r>
              <a:rPr lang="en-US" dirty="0" smtClean="0"/>
              <a:t>Rather than quality inspection:</a:t>
            </a:r>
            <a:r>
              <a:rPr lang="en-US" baseline="0" dirty="0" smtClean="0"/>
              <a:t> searching for bugs in the system after the system has been created – reverse engineering the functionality, to test it</a:t>
            </a:r>
            <a:endParaRPr lang="en-US" dirty="0" smtClean="0"/>
          </a:p>
          <a:p>
            <a:r>
              <a:rPr lang="en-US" baseline="0" dirty="0" smtClean="0"/>
              <a:t>Reduce lead </a:t>
            </a:r>
            <a:r>
              <a:rPr lang="en-US" baseline="0" dirty="0" smtClean="0"/>
              <a:t>time: deliver working, stable, valuable software to the customer more often</a:t>
            </a:r>
          </a:p>
          <a:p>
            <a:r>
              <a:rPr lang="en-US" baseline="0" dirty="0" smtClean="0"/>
              <a:t>Deliver exactly what’s needed, exactly when it’s needed, to exactly who needs it</a:t>
            </a:r>
            <a:endParaRPr lang="en-US" baseline="0"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Drawn from many other process improvement programs and </a:t>
            </a:r>
            <a:r>
              <a:rPr lang="en-US" dirty="0" smtClean="0"/>
              <a:t>sources: TQM, Six Sigma, </a:t>
            </a:r>
            <a:r>
              <a:rPr lang="en-US" dirty="0" err="1" smtClean="0"/>
              <a:t>ToC</a:t>
            </a:r>
            <a:r>
              <a:rPr lang="en-US" dirty="0" smtClean="0"/>
              <a:t>, Real Options, etc</a:t>
            </a:r>
            <a:endParaRPr lang="en-US" baseline="0" dirty="0" smtClean="0"/>
          </a:p>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Value stream mapping</a:t>
            </a:r>
          </a:p>
          <a:p>
            <a:r>
              <a:rPr lang="en-US" baseline="0" dirty="0" smtClean="0"/>
              <a:t>Show </a:t>
            </a:r>
            <a:r>
              <a:rPr lang="en-US" baseline="0" dirty="0" smtClean="0"/>
              <a:t>all of the steps </a:t>
            </a:r>
            <a:r>
              <a:rPr lang="en-US" baseline="0" dirty="0" smtClean="0"/>
              <a:t>and queues that </a:t>
            </a:r>
            <a:r>
              <a:rPr lang="en-US" baseline="0" dirty="0" smtClean="0"/>
              <a:t>it takes to get from input to delivered </a:t>
            </a:r>
            <a:r>
              <a:rPr lang="en-US" baseline="0" dirty="0" smtClean="0"/>
              <a:t>value</a:t>
            </a:r>
          </a:p>
          <a:p>
            <a:r>
              <a:rPr lang="en-US" baseline="0" dirty="0" smtClean="0"/>
              <a:t>Focus on value-add vs. non-value add time</a:t>
            </a:r>
          </a:p>
          <a:p>
            <a:r>
              <a:rPr lang="en-US" baseline="0" dirty="0" smtClean="0"/>
              <a:t>Typically more effective to focus waste elimination on the non-value added time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Andon</a:t>
            </a:r>
            <a:r>
              <a:rPr lang="en-US" baseline="0" dirty="0" smtClean="0"/>
              <a:t> – stop the line when an error is </a:t>
            </a:r>
            <a:r>
              <a:rPr lang="en-US" baseline="0" dirty="0" smtClean="0"/>
              <a:t>found</a:t>
            </a:r>
            <a:endParaRPr lang="en-US" baseline="0" dirty="0" smtClean="0"/>
          </a:p>
          <a:p>
            <a:r>
              <a:rPr lang="en-US" baseline="0" dirty="0" err="1" smtClean="0"/>
              <a:t>Jidoka</a:t>
            </a:r>
            <a:r>
              <a:rPr lang="en-US" baseline="0" dirty="0" smtClean="0"/>
              <a:t> – </a:t>
            </a:r>
            <a:r>
              <a:rPr lang="en-US" baseline="0" dirty="0" err="1" smtClean="0"/>
              <a:t>autonomation</a:t>
            </a:r>
            <a:r>
              <a:rPr lang="en-US" baseline="0" dirty="0" smtClean="0"/>
              <a:t>. Automation with a human touch. Stop and fix it now. CI and broken builds. Big flashing lights, </a:t>
            </a:r>
            <a:r>
              <a:rPr lang="en-US" baseline="0" dirty="0" smtClean="0"/>
              <a:t>etc</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Root cause analysis: 5 </a:t>
            </a:r>
            <a:r>
              <a:rPr lang="en-US" dirty="0" smtClean="0"/>
              <a:t>why’s.</a:t>
            </a:r>
            <a:r>
              <a:rPr lang="en-US" baseline="0" dirty="0" smtClean="0"/>
              <a:t> </a:t>
            </a:r>
            <a:r>
              <a:rPr lang="en-US" dirty="0" smtClean="0"/>
              <a:t>Not </a:t>
            </a:r>
            <a:r>
              <a:rPr lang="en-US" dirty="0" smtClean="0"/>
              <a:t>who, but </a:t>
            </a:r>
            <a:r>
              <a:rPr lang="en-US" dirty="0" smtClean="0"/>
              <a:t>why. Fix the system structure and organization issues</a:t>
            </a:r>
            <a:r>
              <a:rPr lang="en-US" baseline="0" dirty="0" smtClean="0"/>
              <a:t> that facilitated the problem</a:t>
            </a:r>
            <a:endParaRPr lang="en-US" dirty="0" smtClean="0"/>
          </a:p>
          <a:p>
            <a:r>
              <a:rPr lang="en-US" dirty="0" smtClean="0"/>
              <a:t>Can’t be afraid to get your hands dirty. Must</a:t>
            </a:r>
            <a:r>
              <a:rPr lang="en-US" baseline="0" dirty="0" smtClean="0"/>
              <a:t> go to </a:t>
            </a:r>
            <a:r>
              <a:rPr lang="en-US" baseline="0" dirty="0" err="1" smtClean="0"/>
              <a:t>Gemba</a:t>
            </a:r>
            <a:r>
              <a:rPr lang="en-US" baseline="0" dirty="0" smtClean="0"/>
              <a:t> – the place where the action is </a:t>
            </a:r>
            <a:r>
              <a:rPr lang="en-US" baseline="0" dirty="0" err="1" smtClean="0"/>
              <a:t>occuring</a:t>
            </a:r>
            <a:r>
              <a:rPr lang="en-US" baseline="0" dirty="0" smtClean="0"/>
              <a:t> – to see for yourself: </a:t>
            </a:r>
            <a:r>
              <a:rPr lang="en-US" baseline="0" dirty="0" err="1" smtClean="0"/>
              <a:t>Genchi</a:t>
            </a:r>
            <a:r>
              <a:rPr lang="en-US" baseline="0" dirty="0" smtClean="0"/>
              <a:t> </a:t>
            </a:r>
            <a:r>
              <a:rPr lang="en-US" baseline="0" dirty="0" err="1" smtClean="0"/>
              <a:t>Genbutsu</a:t>
            </a:r>
            <a:endParaRPr lang="en-US" dirty="0" smtClean="0"/>
          </a:p>
          <a:p>
            <a:r>
              <a:rPr lang="en-US" dirty="0" err="1" smtClean="0"/>
              <a:t>Poka</a:t>
            </a:r>
            <a:r>
              <a:rPr lang="en-US" dirty="0" smtClean="0"/>
              <a:t>-Yoke</a:t>
            </a:r>
            <a:r>
              <a:rPr lang="en-US" baseline="0" dirty="0" smtClean="0"/>
              <a:t> - </a:t>
            </a:r>
            <a:r>
              <a:rPr lang="en-US" dirty="0" smtClean="0"/>
              <a:t>Mistake proofing: put in measures to prevent the problem in the future</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PDCA: plan do check act</a:t>
            </a:r>
          </a:p>
          <a:p>
            <a:r>
              <a:rPr lang="en-US" dirty="0" smtClean="0"/>
              <a:t>Process improvement</a:t>
            </a:r>
            <a:endParaRPr lang="en-US" b="0" dirty="0" smtClean="0"/>
          </a:p>
          <a:p>
            <a:r>
              <a:rPr lang="en-US" b="0" dirty="0" smtClean="0"/>
              <a:t>Kaizen: Continuous</a:t>
            </a:r>
            <a:r>
              <a:rPr lang="en-US" b="0" baseline="0" dirty="0" smtClean="0"/>
              <a:t> improvement</a:t>
            </a:r>
          </a:p>
          <a:p>
            <a:r>
              <a:rPr lang="en-US" b="0" baseline="0" dirty="0" smtClean="0"/>
              <a:t>Like peeling an onion that never ends</a:t>
            </a:r>
            <a:endParaRPr lang="en-US" b="0"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Production </a:t>
            </a:r>
            <a:r>
              <a:rPr lang="en-US" dirty="0" smtClean="0"/>
              <a:t>leveling</a:t>
            </a:r>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Large batches of work hide systemic problems by letting us push work on to next step, even if they are not ready for it. Let’s people jump between tasks while waiting for issues to be solved</a:t>
            </a:r>
            <a:endParaRPr lang="en-US" dirty="0" smtClean="0"/>
          </a:p>
          <a:p>
            <a:r>
              <a:rPr lang="en-US" dirty="0" smtClean="0"/>
              <a:t>Large work items hide localized problems at</a:t>
            </a:r>
            <a:r>
              <a:rPr lang="en-US" baseline="0" dirty="0" smtClean="0"/>
              <a:t> individual step by letting people jump around between parts of the large item, while waiting for issues to be solved</a:t>
            </a:r>
            <a:endParaRPr lang="en-US" dirty="0" smtClean="0"/>
          </a:p>
          <a:p>
            <a:r>
              <a:rPr lang="en-US" dirty="0" smtClean="0"/>
              <a:t>Large sizes for batches and work items</a:t>
            </a:r>
            <a:r>
              <a:rPr lang="en-US" baseline="0" dirty="0" smtClean="0"/>
              <a:t> create quality problems, reduce feedback and increase lead time; reduces flow of value, increases cost, and delays delivery to customer</a:t>
            </a:r>
          </a:p>
          <a:p>
            <a:r>
              <a:rPr lang="en-US" dirty="0" smtClean="0"/>
              <a:t>Reducing batch sizes and variance </a:t>
            </a:r>
            <a:r>
              <a:rPr lang="en-US" dirty="0" smtClean="0"/>
              <a:t>in</a:t>
            </a:r>
            <a:r>
              <a:rPr lang="en-US" baseline="0" dirty="0" smtClean="0"/>
              <a:t> work </a:t>
            </a:r>
            <a:r>
              <a:rPr lang="en-US" baseline="0" dirty="0" smtClean="0"/>
              <a:t>item sizes, </a:t>
            </a:r>
            <a:r>
              <a:rPr lang="en-US" baseline="0" dirty="0" smtClean="0"/>
              <a:t>to </a:t>
            </a:r>
            <a:r>
              <a:rPr lang="en-US" baseline="0" dirty="0" smtClean="0"/>
              <a:t>increase </a:t>
            </a:r>
            <a:r>
              <a:rPr lang="en-US" baseline="0" dirty="0" smtClean="0"/>
              <a:t>flow of </a:t>
            </a:r>
            <a:r>
              <a:rPr lang="en-US" baseline="0" dirty="0" smtClean="0"/>
              <a:t>value, feedback, stabilize cycle time, etc</a:t>
            </a:r>
            <a:endParaRPr lang="en-US" baseline="0"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Pull systems – authorizing</a:t>
            </a:r>
            <a:r>
              <a:rPr lang="en-US" baseline="0" dirty="0" smtClean="0"/>
              <a:t> work based on capacity, not schedule</a:t>
            </a:r>
          </a:p>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Origin</a:t>
            </a:r>
            <a:r>
              <a:rPr lang="en-US" baseline="0" dirty="0" smtClean="0"/>
              <a:t> of pull systems: grocery store shelves</a:t>
            </a:r>
          </a:p>
          <a:p>
            <a:r>
              <a:rPr lang="en-US" baseline="0" dirty="0" smtClean="0"/>
              <a:t>Customer pulls value, causes work all the way back up the value stream</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bwMode="auto">
          <a:noFill/>
          <a:ln>
            <a:solidFill>
              <a:srgbClr val="000000"/>
            </a:solidFill>
            <a:miter lim="800000"/>
            <a:headEnd/>
            <a:tailEnd/>
          </a:ln>
        </p:spPr>
      </p:sp>
      <p:sp>
        <p:nvSpPr>
          <p:cNvPr id="2355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More work than </a:t>
            </a:r>
            <a:r>
              <a:rPr lang="en-US" dirty="0" smtClean="0"/>
              <a:t>time</a:t>
            </a:r>
          </a:p>
          <a:p>
            <a:pPr eaLnBrk="1" hangingPunct="1">
              <a:spcBef>
                <a:spcPct val="0"/>
              </a:spcBef>
            </a:pPr>
            <a:r>
              <a:rPr lang="en-US" dirty="0" smtClean="0"/>
              <a:t>leads to rush</a:t>
            </a:r>
            <a:r>
              <a:rPr lang="en-US" baseline="0" dirty="0" smtClean="0"/>
              <a:t> jobs and people just trying to push the work off to someone else</a:t>
            </a:r>
            <a:endParaRPr lang="en-US" dirty="0" smtClean="0"/>
          </a:p>
        </p:txBody>
      </p:sp>
      <p:sp>
        <p:nvSpPr>
          <p:cNvPr id="2355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2680AD4A-B0F1-4675-AEE2-099D92887703}" type="slidenum">
              <a:rPr lang="en-US" smtClean="0"/>
              <a:pPr/>
              <a:t>2</a:t>
            </a:fld>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Working to schedule in non-predictable,</a:t>
            </a:r>
            <a:r>
              <a:rPr lang="en-US" baseline="0" dirty="0" smtClean="0"/>
              <a:t> non-linear system will cause delays</a:t>
            </a:r>
          </a:p>
          <a:p>
            <a:r>
              <a:rPr lang="en-US" baseline="0" dirty="0" smtClean="0"/>
              <a:t>“failed” iterations / sprints caused by delay and overbooking work</a:t>
            </a:r>
          </a:p>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Recognize the capacity</a:t>
            </a:r>
            <a:r>
              <a:rPr lang="en-US" baseline="0" dirty="0" smtClean="0"/>
              <a:t> of the system and the individual resources</a:t>
            </a:r>
          </a:p>
          <a:p>
            <a:r>
              <a:rPr lang="en-US" baseline="0" dirty="0" smtClean="0"/>
              <a:t>Authorizing work by available capacity, not schedule</a:t>
            </a:r>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Balancing capacity and </a:t>
            </a:r>
            <a:r>
              <a:rPr lang="en-US" baseline="0" dirty="0" smtClean="0"/>
              <a:t>demand</a:t>
            </a:r>
            <a:endParaRPr lang="en-US" baseline="0"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Queues: protecting against bottleneck and starvation</a:t>
            </a:r>
          </a:p>
          <a:p>
            <a:r>
              <a:rPr lang="en-US" dirty="0" smtClean="0"/>
              <a:t>Facilitating hand off between resources / steps in process</a:t>
            </a:r>
          </a:p>
          <a:p>
            <a:r>
              <a:rPr lang="en-US" dirty="0" smtClean="0"/>
              <a:t>Managed inventory</a:t>
            </a:r>
          </a:p>
          <a:p>
            <a:r>
              <a:rPr lang="en-US" dirty="0" smtClean="0"/>
              <a:t>Step</a:t>
            </a:r>
            <a:r>
              <a:rPr lang="en-US" baseline="0" dirty="0" smtClean="0"/>
              <a:t> + Queue = WIP Limit</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Kanban: signal</a:t>
            </a:r>
            <a:r>
              <a:rPr lang="en-US" baseline="0" dirty="0" smtClean="0"/>
              <a:t> to do work</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Rhythm &amp; flow. Synchronizing</a:t>
            </a:r>
            <a:r>
              <a:rPr lang="en-US" baseline="0" dirty="0" smtClean="0"/>
              <a:t> the various aspects of a software development system and teams</a:t>
            </a:r>
          </a:p>
          <a:p>
            <a:r>
              <a:rPr lang="en-US" baseline="0" dirty="0" smtClean="0"/>
              <a:t>Time boxed iterations/sprints couple various synchronization points, artificially</a:t>
            </a:r>
          </a:p>
          <a:p>
            <a:r>
              <a:rPr lang="en-US" baseline="0" dirty="0" smtClean="0"/>
              <a:t>Decouple the rhythms of: planning work, start and stop of work, demoing value, delivering value, retrospectives and improving, etc</a:t>
            </a:r>
          </a:p>
          <a:p>
            <a:r>
              <a:rPr lang="en-US" baseline="0" dirty="0" smtClean="0"/>
              <a:t>Focus on the customer’s scheduling needs for customer related activities: demos, planning, prioritization, etc</a:t>
            </a:r>
          </a:p>
          <a:p>
            <a:r>
              <a:rPr lang="en-US" baseline="0" dirty="0" smtClean="0"/>
              <a:t>Focus on the internal team’s scheduling needs for internal team needs: retrospectives, work breakdown, start and stop of work, etc</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How to get started with Kanban in software development.</a:t>
            </a:r>
            <a:r>
              <a:rPr lang="en-US" baseline="0" dirty="0" smtClean="0"/>
              <a:t> </a:t>
            </a:r>
            <a:r>
              <a:rPr lang="en-US" dirty="0" smtClean="0"/>
              <a:t>4 basic steps:</a:t>
            </a:r>
          </a:p>
          <a:p>
            <a:r>
              <a:rPr lang="en-US" dirty="0" smtClean="0"/>
              <a:t>1 – visualize your process</a:t>
            </a:r>
          </a:p>
          <a:p>
            <a:r>
              <a:rPr lang="en-US" dirty="0" smtClean="0"/>
              <a:t>2 – limit work</a:t>
            </a:r>
            <a:r>
              <a:rPr lang="en-US" baseline="0" dirty="0" smtClean="0"/>
              <a:t> in process</a:t>
            </a:r>
          </a:p>
          <a:p>
            <a:r>
              <a:rPr lang="en-US" baseline="0" dirty="0" smtClean="0"/>
              <a:t>3 – pull, don’t push</a:t>
            </a:r>
          </a:p>
          <a:p>
            <a:r>
              <a:rPr lang="en-US" baseline="0" dirty="0" smtClean="0"/>
              <a:t>4 – monitor and improve. This is where the real benefit of lean / kanban is found</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Visualize your </a:t>
            </a:r>
            <a:r>
              <a:rPr lang="en-US" dirty="0" smtClean="0"/>
              <a:t>process – your value stream</a:t>
            </a:r>
            <a:endParaRPr lang="en-US" dirty="0" smtClean="0"/>
          </a:p>
          <a:p>
            <a:r>
              <a:rPr lang="en-US" dirty="0" smtClean="0"/>
              <a:t>It’s your process, kanban won’t force </a:t>
            </a:r>
            <a:r>
              <a:rPr lang="en-US" dirty="0" smtClean="0"/>
              <a:t>any given steps </a:t>
            </a:r>
            <a:r>
              <a:rPr lang="en-US" dirty="0" smtClean="0"/>
              <a:t>on </a:t>
            </a:r>
            <a:r>
              <a:rPr lang="en-US" dirty="0" smtClean="0"/>
              <a:t>you</a:t>
            </a:r>
          </a:p>
          <a:p>
            <a:r>
              <a:rPr lang="en-US" dirty="0" smtClean="0"/>
              <a:t>Kanban is process control, not how</a:t>
            </a:r>
            <a:r>
              <a:rPr lang="en-US" baseline="0" dirty="0" smtClean="0"/>
              <a:t>-to process work to add value</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Limit work in </a:t>
            </a:r>
            <a:r>
              <a:rPr lang="en-US" dirty="0" smtClean="0"/>
              <a:t>process</a:t>
            </a:r>
          </a:p>
          <a:p>
            <a:r>
              <a:rPr lang="en-US" dirty="0" smtClean="0"/>
              <a:t>Recognize</a:t>
            </a:r>
            <a:r>
              <a:rPr lang="en-US" baseline="0" dirty="0" smtClean="0"/>
              <a:t> the inherent capacity of the system and the team, to get things done</a:t>
            </a:r>
          </a:p>
          <a:p>
            <a:r>
              <a:rPr lang="en-US" baseline="0" dirty="0" smtClean="0"/>
              <a:t>Set work in process limits for the various steps in the system</a:t>
            </a:r>
          </a:p>
          <a:p>
            <a:r>
              <a:rPr lang="en-US" baseline="0" dirty="0" smtClean="0"/>
              <a:t>Identify queues – handoffs between resources and steps</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Pull, don’t </a:t>
            </a:r>
            <a:r>
              <a:rPr lang="en-US" dirty="0" smtClean="0"/>
              <a:t>push</a:t>
            </a:r>
          </a:p>
          <a:p>
            <a:r>
              <a:rPr lang="en-US" dirty="0" smtClean="0"/>
              <a:t>Read</a:t>
            </a:r>
            <a:r>
              <a:rPr lang="en-US" baseline="0" dirty="0" smtClean="0"/>
              <a:t> the kanban board from right to left</a:t>
            </a:r>
          </a:p>
          <a:p>
            <a:r>
              <a:rPr lang="en-US" baseline="0" dirty="0" smtClean="0"/>
              <a:t>Pull work into process when capacity is available (when Kanban signal is received)</a:t>
            </a:r>
            <a:endParaRPr lang="en-US" dirty="0" smtClean="0"/>
          </a:p>
          <a:p>
            <a:r>
              <a:rPr lang="en-US" dirty="0" smtClean="0"/>
              <a:t>(run kanban simulation here)</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Monitor and </a:t>
            </a:r>
            <a:r>
              <a:rPr lang="en-US" dirty="0" smtClean="0"/>
              <a:t>improve: Kanban as a change management system</a:t>
            </a:r>
          </a:p>
          <a:p>
            <a:r>
              <a:rPr lang="en-US" dirty="0" smtClean="0"/>
              <a:t>The real value in a kanban system is using</a:t>
            </a:r>
            <a:r>
              <a:rPr lang="en-US" baseline="0" dirty="0" smtClean="0"/>
              <a:t> the generated metrics as indicators of need to change</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Slide Image Placeholder 1"/>
          <p:cNvSpPr>
            <a:spLocks noGrp="1" noRot="1" noChangeAspect="1" noTextEdit="1"/>
          </p:cNvSpPr>
          <p:nvPr>
            <p:ph type="sldImg"/>
          </p:nvPr>
        </p:nvSpPr>
        <p:spPr bwMode="auto">
          <a:noFill/>
          <a:ln>
            <a:solidFill>
              <a:srgbClr val="000000"/>
            </a:solidFill>
            <a:miter lim="800000"/>
            <a:headEnd/>
            <a:tailEnd/>
          </a:ln>
        </p:spPr>
      </p:sp>
      <p:sp>
        <p:nvSpPr>
          <p:cNvPr id="18435"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r>
              <a:rPr lang="en-US" dirty="0" smtClean="0"/>
              <a:t>Old-school waterfall or phase-gate approach</a:t>
            </a:r>
          </a:p>
          <a:p>
            <a:pPr eaLnBrk="1" hangingPunct="1">
              <a:spcBef>
                <a:spcPct val="0"/>
              </a:spcBef>
            </a:pPr>
            <a:r>
              <a:rPr lang="en-US" dirty="0" smtClean="0"/>
              <a:t>Massive </a:t>
            </a:r>
            <a:r>
              <a:rPr lang="en-US" dirty="0" smtClean="0"/>
              <a:t>batch </a:t>
            </a:r>
            <a:r>
              <a:rPr lang="en-US" dirty="0" smtClean="0"/>
              <a:t>size of work</a:t>
            </a:r>
          </a:p>
          <a:p>
            <a:pPr eaLnBrk="1" hangingPunct="1">
              <a:spcBef>
                <a:spcPct val="0"/>
              </a:spcBef>
            </a:pPr>
            <a:r>
              <a:rPr lang="en-US" dirty="0" smtClean="0"/>
              <a:t>Excessive design up front</a:t>
            </a:r>
          </a:p>
          <a:p>
            <a:pPr eaLnBrk="1" hangingPunct="1">
              <a:spcBef>
                <a:spcPct val="0"/>
              </a:spcBef>
            </a:pPr>
            <a:r>
              <a:rPr lang="en-US" dirty="0" smtClean="0"/>
              <a:t>Carefully controlled handoffs of work, “tossing</a:t>
            </a:r>
            <a:r>
              <a:rPr lang="en-US" baseline="0" dirty="0" smtClean="0"/>
              <a:t> them over the fence”</a:t>
            </a:r>
            <a:endParaRPr lang="en-US" dirty="0" smtClean="0"/>
          </a:p>
        </p:txBody>
      </p:sp>
      <p:sp>
        <p:nvSpPr>
          <p:cNvPr id="18436"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2115638-0AA8-4743-B04C-FACBE365DEAB}" type="slidenum">
              <a:rPr lang="en-US" smtClean="0"/>
              <a:pPr/>
              <a:t>3</a:t>
            </a:fld>
            <a:endParaRPr lang="en-US" smtClean="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mechanics of kanban are</a:t>
            </a:r>
            <a:r>
              <a:rPr lang="en-US" baseline="0" dirty="0" smtClean="0"/>
              <a:t> necessary but not </a:t>
            </a:r>
            <a:r>
              <a:rPr lang="en-US" baseline="0" dirty="0" smtClean="0"/>
              <a:t>sufficient</a:t>
            </a:r>
          </a:p>
          <a:p>
            <a:r>
              <a:rPr lang="en-US" baseline="0" dirty="0" smtClean="0"/>
              <a:t>Focusing on the kanban signal itself, or the simple mechanics of pull and limited WIP will miss out on a lot of opportunity for improvement</a:t>
            </a:r>
          </a:p>
          <a:p>
            <a:r>
              <a:rPr lang="en-US" baseline="0" dirty="0" smtClean="0"/>
              <a:t>Kanban is a thinking system – there is no prescriptive way to implement it. You must think for your team and circumstances</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Cycle Time: the time it</a:t>
            </a:r>
            <a:r>
              <a:rPr lang="en-US" baseline="0" dirty="0" smtClean="0"/>
              <a:t> takes to get work item through a process. Macro and Micro view of cycle time</a:t>
            </a:r>
          </a:p>
          <a:p>
            <a:r>
              <a:rPr lang="en-US" baseline="0" dirty="0" smtClean="0"/>
              <a:t>Lead Time: time it takes from request for feature or functionality, to delivery of feature or functionality</a:t>
            </a:r>
          </a:p>
          <a:p>
            <a:r>
              <a:rPr lang="en-US" baseline="0" dirty="0" smtClean="0"/>
              <a:t>Production Rate: how often a task is completed</a:t>
            </a:r>
          </a:p>
          <a:p>
            <a:r>
              <a:rPr lang="en-US" baseline="0" dirty="0" smtClean="0"/>
              <a:t>Process Cycle Efficiency: Cycle Time (System Level) / Lead Time</a:t>
            </a:r>
          </a:p>
          <a:p>
            <a:r>
              <a:rPr lang="en-US" dirty="0" smtClean="0"/>
              <a:t>These are trailing indicators</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Focus on lead time, not production rate</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Reducing</a:t>
            </a:r>
            <a:r>
              <a:rPr lang="en-US" baseline="0" dirty="0" smtClean="0"/>
              <a:t> lead time leads to capability to increase production rate</a:t>
            </a:r>
          </a:p>
          <a:p>
            <a:r>
              <a:rPr lang="en-US" dirty="0" smtClean="0"/>
              <a:t>Can reduce lead time by increasing speed of cars – no additional infrastructure needed, just need people to drive faster</a:t>
            </a:r>
          </a:p>
          <a:p>
            <a:r>
              <a:rPr lang="en-US" baseline="0" dirty="0" smtClean="0"/>
              <a:t>Focusing on production rate will not reduce lead time, may cost more – have to build more capacity – more lanes on the highway</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Total WIP in</a:t>
            </a:r>
            <a:r>
              <a:rPr lang="en-US" baseline="0" dirty="0" smtClean="0"/>
              <a:t> system and current WIP in each step are leading indicators</a:t>
            </a:r>
          </a:p>
          <a:p>
            <a:r>
              <a:rPr lang="en-US" baseline="0" dirty="0" smtClean="0"/>
              <a:t>Remember: Step + Queue = WIP limit</a:t>
            </a:r>
          </a:p>
          <a:p>
            <a:r>
              <a:rPr lang="en-US" baseline="0" dirty="0" smtClean="0"/>
              <a:t>Identify the problems that are already occurring in this system</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Production leveling in software engineering: breakdown and rollup of work</a:t>
            </a:r>
          </a:p>
          <a:p>
            <a:r>
              <a:rPr lang="en-US" dirty="0" smtClean="0"/>
              <a:t>Iterative and incremental</a:t>
            </a:r>
          </a:p>
          <a:p>
            <a:r>
              <a:rPr lang="en-US" dirty="0" smtClean="0"/>
              <a:t>Facilitates rapid feedback at work item level</a:t>
            </a:r>
          </a:p>
          <a:p>
            <a:r>
              <a:rPr lang="en-US" dirty="0" smtClean="0"/>
              <a:t>Measure and monitor at all levels of breakdown / roll up – multi-tiered kanban boards</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Push</a:t>
            </a:r>
            <a:r>
              <a:rPr lang="en-US" baseline="0" dirty="0" smtClean="0"/>
              <a:t> is not inherently evil</a:t>
            </a:r>
            <a:endParaRPr lang="en-US" dirty="0" smtClean="0"/>
          </a:p>
          <a:p>
            <a:r>
              <a:rPr lang="en-US" dirty="0" smtClean="0"/>
              <a:t>Every pull system needs</a:t>
            </a:r>
            <a:r>
              <a:rPr lang="en-US" baseline="0" dirty="0" smtClean="0"/>
              <a:t> a little push</a:t>
            </a:r>
          </a:p>
          <a:p>
            <a:r>
              <a:rPr lang="en-US" baseline="0" dirty="0" smtClean="0"/>
              <a:t>Customer pushes requirements onto us</a:t>
            </a:r>
          </a:p>
          <a:p>
            <a:r>
              <a:rPr lang="en-US" baseline="0" dirty="0" smtClean="0"/>
              <a:t>Scheduling work breakdown and work item design: pushing work items into backlog, ready to go</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you get started: kanban is not “the one true way”.</a:t>
            </a:r>
            <a:r>
              <a:rPr lang="en-US" baseline="0" dirty="0" smtClean="0"/>
              <a:t> </a:t>
            </a:r>
            <a:r>
              <a:rPr lang="en-US" dirty="0" smtClean="0"/>
              <a:t>There</a:t>
            </a:r>
            <a:r>
              <a:rPr lang="en-US" baseline="0" dirty="0" smtClean="0"/>
              <a:t> are no silver bullets</a:t>
            </a:r>
          </a:p>
          <a:p>
            <a:r>
              <a:rPr lang="en-US" baseline="0" dirty="0" smtClean="0"/>
              <a:t>If you are not willing to do the work, to think through your specific circumstances, then kanban and lean systems may not be right for you</a:t>
            </a:r>
          </a:p>
          <a:p>
            <a:r>
              <a:rPr lang="en-US" baseline="0" dirty="0" smtClean="0"/>
              <a:t>If your team is already highly successful, and like what they are currently doing, this may not be for you</a:t>
            </a:r>
          </a:p>
          <a:p>
            <a:r>
              <a:rPr lang="en-US" baseline="0" dirty="0" smtClean="0"/>
              <a:t>If your organization is top-down, command-and-control style, you will likely have a large fight on your hands</a:t>
            </a:r>
          </a:p>
          <a:p>
            <a:r>
              <a:rPr lang="en-US" baseline="0" dirty="0" smtClean="0"/>
              <a:t>At a minimum, though, most teams should be able to implement limited WIP and pull, within their own spheres of influence</a:t>
            </a:r>
          </a:p>
          <a:p>
            <a:r>
              <a:rPr lang="en-US" baseline="0" dirty="0" smtClean="0"/>
              <a:t>If you’re looking to take your process to the next step and are willing to pay the price of facilitating systemic change in your organization, kanban is an effective facilitator of change, when applied to your specific circumstances</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Time for Q&amp;A</a:t>
            </a:r>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Slide Image Placeholder 1"/>
          <p:cNvSpPr>
            <a:spLocks noGrp="1" noRot="1" noChangeAspect="1" noTextEdit="1"/>
          </p:cNvSpPr>
          <p:nvPr>
            <p:ph type="sldImg"/>
          </p:nvPr>
        </p:nvSpPr>
        <p:spPr bwMode="auto">
          <a:noFill/>
          <a:ln>
            <a:solidFill>
              <a:srgbClr val="000000"/>
            </a:solidFill>
            <a:miter lim="800000"/>
            <a:headEnd/>
            <a:tailEnd/>
          </a:ln>
        </p:spPr>
      </p:sp>
      <p:sp>
        <p:nvSpPr>
          <p:cNvPr id="22531"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Large batches of work build up over time and across each</a:t>
            </a:r>
            <a:r>
              <a:rPr lang="en-US" baseline="0" dirty="0" smtClean="0"/>
              <a:t> phase</a:t>
            </a:r>
          </a:p>
          <a:p>
            <a:pPr eaLnBrk="1" hangingPunct="1"/>
            <a:r>
              <a:rPr lang="en-US" dirty="0" smtClean="0"/>
              <a:t>Each hand off adds more work for that</a:t>
            </a:r>
            <a:r>
              <a:rPr lang="en-US" baseline="0" dirty="0" smtClean="0"/>
              <a:t> team to handle, making it more likely that previous knowledge is lost</a:t>
            </a:r>
          </a:p>
          <a:p>
            <a:pPr eaLnBrk="1" hangingPunct="1"/>
            <a:r>
              <a:rPr lang="en-US" baseline="0" dirty="0" smtClean="0"/>
              <a:t>If even a small item was incorrect in the beginning stages, the covariance effect can be massive, causing 10 to 100 times the cost to fix in later phases</a:t>
            </a:r>
            <a:endParaRPr lang="en-US" dirty="0" smtClean="0"/>
          </a:p>
        </p:txBody>
      </p:sp>
      <p:sp>
        <p:nvSpPr>
          <p:cNvPr id="2253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BF3F9581-4A90-40CD-A033-9B66AC90120C}" type="slidenum">
              <a:rPr lang="en-US" smtClean="0"/>
              <a:pPr/>
              <a:t>4</a:t>
            </a:fld>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noTextEdit="1"/>
          </p:cNvSpPr>
          <p:nvPr>
            <p:ph type="sldImg"/>
          </p:nvPr>
        </p:nvSpPr>
        <p:spPr bwMode="auto">
          <a:noFill/>
          <a:ln>
            <a:solidFill>
              <a:srgbClr val="000000"/>
            </a:solidFill>
            <a:miter lim="800000"/>
            <a:headEnd/>
            <a:tailEnd/>
          </a:ln>
        </p:spPr>
      </p:sp>
      <p:sp>
        <p:nvSpPr>
          <p:cNvPr id="1945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Agile Manifesto got it </a:t>
            </a:r>
            <a:r>
              <a:rPr lang="en-US" dirty="0" smtClean="0"/>
              <a:t>right</a:t>
            </a:r>
          </a:p>
          <a:p>
            <a:pPr eaLnBrk="1" hangingPunct="1"/>
            <a:r>
              <a:rPr lang="en-US" dirty="0" smtClean="0"/>
              <a:t>“light-weight” processes, focused on rapid feedback and delivering</a:t>
            </a:r>
            <a:r>
              <a:rPr lang="en-US" baseline="0" dirty="0" smtClean="0"/>
              <a:t> small, valuable units of work in</a:t>
            </a:r>
          </a:p>
          <a:p>
            <a:pPr eaLnBrk="1" hangingPunct="1"/>
            <a:r>
              <a:rPr lang="en-US" baseline="0" dirty="0" smtClean="0"/>
              <a:t>Focus on working software and human relationships, etc, rather than excessive documentation and formal process, etc</a:t>
            </a:r>
          </a:p>
          <a:p>
            <a:pPr eaLnBrk="1" hangingPunct="1"/>
            <a:r>
              <a:rPr lang="en-US" baseline="0" dirty="0" smtClean="0"/>
              <a:t>Does not obviate the need for documentation and process – rather puts them into the correct light of ‘do they add value’</a:t>
            </a:r>
            <a:endParaRPr lang="en-US" dirty="0" smtClean="0"/>
          </a:p>
        </p:txBody>
      </p:sp>
      <p:sp>
        <p:nvSpPr>
          <p:cNvPr id="19460"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6EE9EAF4-5E2E-4BB5-B06B-F5B36E96AC10}" type="slidenum">
              <a:rPr lang="en-US" smtClean="0"/>
              <a:pPr/>
              <a:t>5</a:t>
            </a:fld>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bwMode="auto">
          <a:noFill/>
          <a:ln>
            <a:solidFill>
              <a:srgbClr val="000000"/>
            </a:solidFill>
            <a:miter lim="800000"/>
            <a:headEnd/>
            <a:tailEnd/>
          </a:ln>
        </p:spPr>
      </p:sp>
      <p:sp>
        <p:nvSpPr>
          <p:cNvPr id="21507"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r>
              <a:rPr lang="en-US" dirty="0" smtClean="0"/>
              <a:t>Some agile manifestations</a:t>
            </a:r>
            <a:r>
              <a:rPr lang="en-US" baseline="0" dirty="0" smtClean="0"/>
              <a:t> got a few things a little bit off</a:t>
            </a:r>
            <a:endParaRPr lang="en-US" dirty="0" smtClean="0"/>
          </a:p>
          <a:p>
            <a:pPr eaLnBrk="1" hangingPunct="1"/>
            <a:r>
              <a:rPr lang="en-US" dirty="0" smtClean="0"/>
              <a:t>Iterative </a:t>
            </a:r>
            <a:r>
              <a:rPr lang="en-US" dirty="0" smtClean="0"/>
              <a:t>!= </a:t>
            </a:r>
            <a:r>
              <a:rPr lang="en-US" dirty="0" err="1" smtClean="0"/>
              <a:t>timebox</a:t>
            </a:r>
            <a:endParaRPr lang="en-US" dirty="0" smtClean="0"/>
          </a:p>
          <a:p>
            <a:pPr eaLnBrk="1" hangingPunct="1"/>
            <a:r>
              <a:rPr lang="en-US" dirty="0" smtClean="0"/>
              <a:t>not everything fits into a 2 week iteration or 1 month sprint</a:t>
            </a:r>
          </a:p>
          <a:p>
            <a:pPr eaLnBrk="1" hangingPunct="1"/>
            <a:r>
              <a:rPr lang="en-US" dirty="0" smtClean="0"/>
              <a:t>Rhythm and cadence can be complex when dealing with multiple aspects of the process</a:t>
            </a:r>
          </a:p>
        </p:txBody>
      </p:sp>
      <p:sp>
        <p:nvSpPr>
          <p:cNvPr id="2150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fld id="{3AD684CD-C257-49B6-9245-0E3689108A01}" type="slidenum">
              <a:rPr lang="en-US" smtClean="0"/>
              <a:pPr/>
              <a:t>6</a:t>
            </a:fld>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customer’s needs will change</a:t>
            </a:r>
            <a:r>
              <a:rPr lang="en-US" baseline="0" dirty="0" smtClean="0"/>
              <a:t> </a:t>
            </a:r>
            <a:r>
              <a:rPr lang="en-US" baseline="0" dirty="0" smtClean="0"/>
              <a:t>without regard to time boxes</a:t>
            </a:r>
          </a:p>
          <a:p>
            <a:r>
              <a:rPr lang="en-US" baseline="0" dirty="0" smtClean="0"/>
              <a:t>With even a small change, schedules are thrown out the window and we scramble to catch </a:t>
            </a:r>
            <a:r>
              <a:rPr lang="en-US" baseline="0" dirty="0" smtClean="0"/>
              <a:t>up and re-plan</a:t>
            </a:r>
          </a:p>
          <a:p>
            <a:r>
              <a:rPr lang="en-US" baseline="0" dirty="0" smtClean="0"/>
              <a:t>Short iterations or sprint help to alleviate this, but can create additional problems in delivering valuable units of work</a:t>
            </a:r>
            <a:endParaRPr lang="en-US" baseline="0" dirty="0" smtClean="0"/>
          </a:p>
          <a:p>
            <a:r>
              <a:rPr lang="en-US" baseline="0" dirty="0" smtClean="0"/>
              <a:t>We (industry) seem to be stuck in reactionary mode instead of proactive approach</a:t>
            </a:r>
            <a:endParaRPr lang="en-US" dirty="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Suppliment</a:t>
            </a:r>
            <a:r>
              <a:rPr lang="en-US" dirty="0" smtClean="0"/>
              <a:t> agile</a:t>
            </a:r>
            <a:r>
              <a:rPr lang="en-US" baseline="0" dirty="0" smtClean="0"/>
              <a:t> manifesto and methodologies with Lean Thinking and Lean principles</a:t>
            </a:r>
            <a:endParaRPr lang="en-US" dirty="0" smtClean="0"/>
          </a:p>
          <a:p>
            <a:r>
              <a:rPr lang="en-US" dirty="0" smtClean="0"/>
              <a:t>Eliminate waste</a:t>
            </a:r>
          </a:p>
          <a:p>
            <a:r>
              <a:rPr lang="en-US" dirty="0" smtClean="0"/>
              <a:t>Respect for people</a:t>
            </a:r>
            <a:endParaRPr lang="en-US" dirty="0" smtClean="0"/>
          </a:p>
          <a:p>
            <a:r>
              <a:rPr lang="en-US" dirty="0" smtClean="0"/>
              <a:t>Continuous improvement</a:t>
            </a:r>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Systems thinking</a:t>
            </a:r>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Standish Group’s CHAOS report reveals dramatic data about used features</a:t>
            </a:r>
          </a:p>
          <a:p>
            <a:r>
              <a:rPr lang="en-US" dirty="0" smtClean="0"/>
              <a:t>Single largest waste of time and effort in software development: working on features and functionality that are never used</a:t>
            </a:r>
          </a:p>
          <a:p>
            <a:r>
              <a:rPr lang="en-US" dirty="0" smtClean="0"/>
              <a:t>Take time from Never</a:t>
            </a:r>
            <a:r>
              <a:rPr lang="en-US" baseline="0" dirty="0" smtClean="0"/>
              <a:t> and Rarely features (58% of features) and convert that into cost savings and/or additional functionality that the customer needs</a:t>
            </a:r>
            <a:endParaRPr lang="en-US" dirty="0" smtClean="0"/>
          </a:p>
        </p:txBody>
      </p:sp>
      <p:sp>
        <p:nvSpPr>
          <p:cNvPr id="4" name="Slide Number Placeholder 3"/>
          <p:cNvSpPr>
            <a:spLocks noGrp="1"/>
          </p:cNvSpPr>
          <p:nvPr>
            <p:ph type="sldNum" sz="quarter" idx="10"/>
          </p:nvPr>
        </p:nvSpPr>
        <p:spPr/>
        <p:txBody>
          <a:bodyPr/>
          <a:lstStyle/>
          <a:p>
            <a:pPr>
              <a:defRPr/>
            </a:pPr>
            <a:fld id="{9A28354E-8592-4F48-AFD2-064796838083}" type="slidenum">
              <a:rPr lang="en-US" smtClean="0"/>
              <a:pPr>
                <a:defRPr/>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lvl1pPr>
              <a:defRPr/>
            </a:lvl1pPr>
          </a:lstStyle>
          <a:p>
            <a:pPr>
              <a:defRPr/>
            </a:pPr>
            <a:fld id="{0F7AF086-79FB-4C6A-B54C-BD78D7B86B57}" type="datetimeFigureOut">
              <a:rPr lang="en-US"/>
              <a:pPr>
                <a:defRPr/>
              </a:pPr>
              <a:t>9/9/2009</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C5F84C0-54B2-4BB4-947E-B4329C0CE102}" type="slidenum">
              <a:rPr lang="en-US"/>
              <a:pPr>
                <a:defRPr/>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A859EBDB-E93D-4F45-91C9-B976DCB9E87E}" type="datetimeFigureOut">
              <a:rPr lang="en-US"/>
              <a:pPr>
                <a:defRPr/>
              </a:pPr>
              <a:t>9/9/2009</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D486F164-2581-4951-AB48-0FB4D26C1CB3}" type="slidenum">
              <a:rPr lang="en-US"/>
              <a:pPr>
                <a:defRPr/>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14F5E466-E6FC-448A-B638-042A73B53446}" type="datetimeFigureOut">
              <a:rPr lang="en-US"/>
              <a:pPr>
                <a:defRPr/>
              </a:pPr>
              <a:t>9/9/2009</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85A60A7B-F9CA-4C33-A3F7-58828377C0F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890348FC-90E1-4A83-BDA3-58295E91A1F5}" type="datetimeFigureOut">
              <a:rPr lang="en-US"/>
              <a:pPr>
                <a:defRPr/>
              </a:pPr>
              <a:t>9/9/2009</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38DCCB6-AFC3-4059-B0F5-ACAB7551CED5}"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4B7621E8-8612-4169-B4A0-0F81CFBAD25B}" type="datetimeFigureOut">
              <a:rPr lang="en-US"/>
              <a:pPr>
                <a:defRPr/>
              </a:pPr>
              <a:t>9/9/2009</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B2BFF1AF-FB81-426E-BF55-0E4B87EEDA15}"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ACCFCDAF-F55D-4733-BB0A-9372F4DC6BD6}" type="datetimeFigureOut">
              <a:rPr lang="en-US"/>
              <a:pPr>
                <a:defRPr/>
              </a:pPr>
              <a:t>9/9/2009</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46F4C1A3-2FD9-427B-9371-3B405ED71E61}" type="slidenum">
              <a:rPr lang="en-US"/>
              <a:pPr>
                <a:defRPr/>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4D5ECDF1-1606-4C82-ACA6-D21A61180457}" type="datetimeFigureOut">
              <a:rPr lang="en-US"/>
              <a:pPr>
                <a:defRPr/>
              </a:pPr>
              <a:t>9/9/2009</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A9BEF54F-2646-4A7B-ADAF-AD82CF1A458B}"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3"/>
          <p:cNvSpPr>
            <a:spLocks noGrp="1"/>
          </p:cNvSpPr>
          <p:nvPr>
            <p:ph type="dt" sz="half" idx="10"/>
          </p:nvPr>
        </p:nvSpPr>
        <p:spPr/>
        <p:txBody>
          <a:bodyPr/>
          <a:lstStyle>
            <a:lvl1pPr>
              <a:defRPr/>
            </a:lvl1pPr>
          </a:lstStyle>
          <a:p>
            <a:pPr>
              <a:defRPr/>
            </a:pPr>
            <a:fld id="{7C71D245-EA5C-4149-A8A4-B3DE87951BCE}" type="datetimeFigureOut">
              <a:rPr lang="en-US"/>
              <a:pPr>
                <a:defRPr/>
              </a:pPr>
              <a:t>9/9/2009</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9B7ED9D9-2542-4635-A4F9-C45C12421FDF}" type="slidenum">
              <a:rPr lang="en-US"/>
              <a:pPr>
                <a:defRPr/>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CE2C62F-6989-42D8-B27C-87F04E98FAC3}" type="datetimeFigureOut">
              <a:rPr lang="en-US"/>
              <a:pPr>
                <a:defRPr/>
              </a:pPr>
              <a:t>9/9/2009</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CDA31054-A8D9-4D6A-B8BF-8D54664F97BC}" type="slidenum">
              <a:rPr lang="en-US"/>
              <a:pPr>
                <a:defRPr/>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F837F3C2-354C-42F7-A967-390A5364A366}" type="datetimeFigureOut">
              <a:rPr lang="en-US"/>
              <a:pPr>
                <a:defRPr/>
              </a:pPr>
              <a:t>9/9/2009</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A10DFF9-480D-4B5F-AA5A-32BCA752916C}" type="slidenum">
              <a:rPr lang="en-US"/>
              <a:pPr>
                <a:defRPr/>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8439B272-43AF-4AB6-89C3-766A339CF53B}" type="datetimeFigureOut">
              <a:rPr lang="en-US"/>
              <a:pPr>
                <a:defRPr/>
              </a:pPr>
              <a:t>9/9/2009</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5DF5356-94BC-455F-AEAB-82053A53B391}"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fld id="{87A84A9D-AC74-4BA8-B6C6-6F6B9BCEA724}" type="datetimeFigureOut">
              <a:rPr lang="en-US"/>
              <a:pPr>
                <a:defRPr/>
              </a:pPr>
              <a:t>9/9/2009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cs typeface="+mn-cs"/>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fontAlgn="auto">
              <a:spcBef>
                <a:spcPts val="0"/>
              </a:spcBef>
              <a:spcAft>
                <a:spcPts val="0"/>
              </a:spcAft>
              <a:defRPr sz="1200">
                <a:solidFill>
                  <a:schemeClr val="tx1">
                    <a:tint val="75000"/>
                  </a:schemeClr>
                </a:solidFill>
                <a:latin typeface="+mn-lt"/>
                <a:cs typeface="+mn-cs"/>
              </a:defRPr>
            </a:lvl1pPr>
          </a:lstStyle>
          <a:p>
            <a:pPr>
              <a:defRPr/>
            </a:pPr>
            <a:fld id="{8D581791-FFA2-4CA5-BCA9-4E3C3B5B61F6}"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www.limitedwipsociety.org/" TargetMode="External"/><Relationship Id="rId7" Type="http://schemas.openxmlformats.org/officeDocument/2006/relationships/hyperlink" Target="http://blog.scottbellware.com/"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www.poppendieck.com/" TargetMode="External"/><Relationship Id="rId5" Type="http://schemas.openxmlformats.org/officeDocument/2006/relationships/hyperlink" Target="http://agilemanagement.net/" TargetMode="External"/><Relationship Id="rId4" Type="http://schemas.openxmlformats.org/officeDocument/2006/relationships/hyperlink" Target="http://finance.groups.yahoo.com/group/kanbandev/"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derickbailey.lostechies.com/"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hyperlink" Target="http://mclaneat.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Box 6"/>
          <p:cNvSpPr txBox="1">
            <a:spLocks noChangeArrowheads="1"/>
          </p:cNvSpPr>
          <p:nvPr/>
        </p:nvSpPr>
        <p:spPr bwMode="auto">
          <a:xfrm>
            <a:off x="1997075" y="6091238"/>
            <a:ext cx="5149850" cy="461962"/>
          </a:xfrm>
          <a:prstGeom prst="rect">
            <a:avLst/>
          </a:prstGeom>
          <a:noFill/>
          <a:ln w="9525">
            <a:noFill/>
            <a:miter lim="800000"/>
            <a:headEnd/>
            <a:tailEnd/>
          </a:ln>
        </p:spPr>
        <p:txBody>
          <a:bodyPr wrap="none">
            <a:spAutoFit/>
          </a:bodyPr>
          <a:lstStyle/>
          <a:p>
            <a:pPr algn="ctr"/>
            <a:r>
              <a:rPr lang="en-US" sz="2400">
                <a:solidFill>
                  <a:schemeClr val="bg1"/>
                </a:solidFill>
                <a:latin typeface="Calibri" pitchFamily="34" charset="0"/>
              </a:rPr>
              <a:t>Balancing Work In Process And Capacity</a:t>
            </a:r>
          </a:p>
        </p:txBody>
      </p:sp>
      <p:sp>
        <p:nvSpPr>
          <p:cNvPr id="2051" name="TextBox 3"/>
          <p:cNvSpPr txBox="1">
            <a:spLocks noChangeArrowheads="1"/>
          </p:cNvSpPr>
          <p:nvPr/>
        </p:nvSpPr>
        <p:spPr bwMode="auto">
          <a:xfrm>
            <a:off x="819150" y="95250"/>
            <a:ext cx="7505700" cy="1200150"/>
          </a:xfrm>
          <a:prstGeom prst="rect">
            <a:avLst/>
          </a:prstGeom>
          <a:noFill/>
          <a:ln w="9525">
            <a:noFill/>
            <a:miter lim="800000"/>
            <a:headEnd/>
            <a:tailEnd/>
          </a:ln>
        </p:spPr>
        <p:txBody>
          <a:bodyPr wrap="none">
            <a:spAutoFit/>
          </a:bodyPr>
          <a:lstStyle/>
          <a:p>
            <a:r>
              <a:rPr lang="en-US" sz="7200">
                <a:solidFill>
                  <a:schemeClr val="bg1"/>
                </a:solidFill>
                <a:latin typeface="Calibri" pitchFamily="34" charset="0"/>
              </a:rPr>
              <a:t>Introducing Kanban</a:t>
            </a:r>
          </a:p>
        </p:txBody>
      </p:sp>
      <p:pic>
        <p:nvPicPr>
          <p:cNvPr id="9" name="Picture 3"/>
          <p:cNvPicPr>
            <a:picLocks noChangeAspect="1" noChangeArrowheads="1"/>
          </p:cNvPicPr>
          <p:nvPr/>
        </p:nvPicPr>
        <p:blipFill>
          <a:blip r:embed="rId3"/>
          <a:srcRect/>
          <a:stretch>
            <a:fillRect/>
          </a:stretch>
        </p:blipFill>
        <p:spPr bwMode="auto">
          <a:xfrm>
            <a:off x="864250" y="1496158"/>
            <a:ext cx="7415501" cy="4371242"/>
          </a:xfrm>
          <a:prstGeom prst="roundRect">
            <a:avLst/>
          </a:prstGeom>
          <a:noFill/>
          <a:ln w="9525">
            <a:noFill/>
            <a:miter lim="800000"/>
            <a:headEnd/>
            <a:tailEnd/>
          </a:ln>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1"/>
          <p:cNvPicPr>
            <a:picLocks noChangeAspect="1" noChangeArrowheads="1"/>
          </p:cNvPicPr>
          <p:nvPr/>
        </p:nvPicPr>
        <p:blipFill>
          <a:blip r:embed="rId3"/>
          <a:srcRect/>
          <a:stretch>
            <a:fillRect/>
          </a:stretch>
        </p:blipFill>
        <p:spPr bwMode="auto">
          <a:xfrm>
            <a:off x="990600" y="1148214"/>
            <a:ext cx="7162800" cy="4561572"/>
          </a:xfrm>
          <a:prstGeom prst="roundRect">
            <a:avLst/>
          </a:prstGeom>
          <a:noFill/>
          <a:ln w="9525">
            <a:noFill/>
            <a:miter lim="800000"/>
            <a:headEnd/>
            <a:tailEnd/>
          </a:ln>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noChangeArrowheads="1"/>
          </p:cNvPicPr>
          <p:nvPr/>
        </p:nvPicPr>
        <p:blipFill>
          <a:blip r:embed="rId3"/>
          <a:srcRect/>
          <a:stretch>
            <a:fillRect/>
          </a:stretch>
        </p:blipFill>
        <p:spPr bwMode="auto">
          <a:xfrm>
            <a:off x="990600" y="1044542"/>
            <a:ext cx="7162800" cy="4768917"/>
          </a:xfrm>
          <a:prstGeom prst="roundRect">
            <a:avLst/>
          </a:prstGeom>
          <a:noFill/>
          <a:ln w="9525">
            <a:noFill/>
            <a:miter lim="800000"/>
            <a:headEnd/>
            <a:tailEnd/>
          </a:ln>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a:spLocks noChangeArrowheads="1"/>
          </p:cNvSpPr>
          <p:nvPr/>
        </p:nvSpPr>
        <p:spPr bwMode="auto">
          <a:xfrm>
            <a:off x="2529775" y="95250"/>
            <a:ext cx="4084451" cy="1200329"/>
          </a:xfrm>
          <a:prstGeom prst="rect">
            <a:avLst/>
          </a:prstGeom>
          <a:noFill/>
          <a:ln w="9525">
            <a:noFill/>
            <a:miter lim="800000"/>
            <a:headEnd/>
            <a:tailEnd/>
          </a:ln>
        </p:spPr>
        <p:txBody>
          <a:bodyPr wrap="none">
            <a:spAutoFit/>
          </a:bodyPr>
          <a:lstStyle/>
          <a:p>
            <a:r>
              <a:rPr lang="en-US" sz="7200" dirty="0" smtClean="0">
                <a:solidFill>
                  <a:schemeClr val="bg1"/>
                </a:solidFill>
                <a:latin typeface="Calibri" pitchFamily="34" charset="0"/>
              </a:rPr>
              <a:t>Lean Tools</a:t>
            </a:r>
            <a:endParaRPr lang="en-US" sz="7200" dirty="0">
              <a:solidFill>
                <a:schemeClr val="bg1"/>
              </a:solidFill>
              <a:latin typeface="Calibri" pitchFamily="34" charset="0"/>
            </a:endParaRPr>
          </a:p>
        </p:txBody>
      </p:sp>
      <p:pic>
        <p:nvPicPr>
          <p:cNvPr id="3" name="Picture 4"/>
          <p:cNvPicPr>
            <a:picLocks noChangeAspect="1" noChangeArrowheads="1"/>
          </p:cNvPicPr>
          <p:nvPr/>
        </p:nvPicPr>
        <p:blipFill>
          <a:blip r:embed="rId3"/>
          <a:srcRect/>
          <a:stretch>
            <a:fillRect/>
          </a:stretch>
        </p:blipFill>
        <p:spPr bwMode="auto">
          <a:xfrm>
            <a:off x="976200" y="1517583"/>
            <a:ext cx="7191600" cy="4807017"/>
          </a:xfrm>
          <a:prstGeom prst="roundRect">
            <a:avLst/>
          </a:prstGeom>
          <a:noFill/>
          <a:ln w="9525">
            <a:noFill/>
            <a:miter lim="800000"/>
            <a:headEnd/>
            <a:tailEnd/>
          </a:ln>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noChangeArrowheads="1"/>
          </p:cNvPicPr>
          <p:nvPr/>
        </p:nvPicPr>
        <p:blipFill>
          <a:blip r:embed="rId3"/>
          <a:srcRect t="8807" b="8807"/>
          <a:stretch>
            <a:fillRect/>
          </a:stretch>
        </p:blipFill>
        <p:spPr bwMode="auto">
          <a:xfrm>
            <a:off x="990607" y="941674"/>
            <a:ext cx="7162787" cy="5078126"/>
          </a:xfrm>
          <a:prstGeom prst="roundRect">
            <a:avLst/>
          </a:prstGeom>
          <a:noFill/>
          <a:ln w="9525">
            <a:noFill/>
            <a:miter lim="800000"/>
            <a:headEnd/>
            <a:tailEnd/>
          </a:ln>
          <a:effectLst/>
        </p:spPr>
      </p:pic>
      <p:grpSp>
        <p:nvGrpSpPr>
          <p:cNvPr id="33" name="Group 32"/>
          <p:cNvGrpSpPr/>
          <p:nvPr/>
        </p:nvGrpSpPr>
        <p:grpSpPr>
          <a:xfrm>
            <a:off x="2209800" y="1981200"/>
            <a:ext cx="4191000" cy="2971800"/>
            <a:chOff x="2057400" y="2057400"/>
            <a:chExt cx="4191000" cy="2971800"/>
          </a:xfrm>
        </p:grpSpPr>
        <p:sp>
          <p:nvSpPr>
            <p:cNvPr id="7" name="Rectangle 6"/>
            <p:cNvSpPr/>
            <p:nvPr/>
          </p:nvSpPr>
          <p:spPr>
            <a:xfrm>
              <a:off x="2057400" y="20574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start</a:t>
              </a:r>
              <a:endParaRPr lang="en-US" dirty="0"/>
            </a:p>
          </p:txBody>
        </p:sp>
        <p:sp>
          <p:nvSpPr>
            <p:cNvPr id="8" name="Rectangle 7"/>
            <p:cNvSpPr/>
            <p:nvPr/>
          </p:nvSpPr>
          <p:spPr>
            <a:xfrm>
              <a:off x="3200400" y="20574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cxnSp>
          <p:nvCxnSpPr>
            <p:cNvPr id="10" name="Straight Arrow Connector 9"/>
            <p:cNvCxnSpPr>
              <a:stCxn id="7" idx="3"/>
              <a:endCxn id="8" idx="1"/>
            </p:cNvCxnSpPr>
            <p:nvPr/>
          </p:nvCxnSpPr>
          <p:spPr>
            <a:xfrm>
              <a:off x="2819400" y="22860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11" name="Rectangle 10"/>
            <p:cNvSpPr/>
            <p:nvPr/>
          </p:nvSpPr>
          <p:spPr>
            <a:xfrm>
              <a:off x="3200400" y="28956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2" name="Rectangle 11"/>
            <p:cNvSpPr/>
            <p:nvPr/>
          </p:nvSpPr>
          <p:spPr>
            <a:xfrm>
              <a:off x="4343400" y="20574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3" name="Rectangle 12"/>
            <p:cNvSpPr/>
            <p:nvPr/>
          </p:nvSpPr>
          <p:spPr>
            <a:xfrm>
              <a:off x="4343400" y="28956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4" name="Rectangle 13"/>
            <p:cNvSpPr/>
            <p:nvPr/>
          </p:nvSpPr>
          <p:spPr>
            <a:xfrm>
              <a:off x="4343400" y="37338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5" name="Rectangle 14"/>
            <p:cNvSpPr/>
            <p:nvPr/>
          </p:nvSpPr>
          <p:spPr>
            <a:xfrm>
              <a:off x="5486400" y="37338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16" name="Rectangle 15"/>
            <p:cNvSpPr/>
            <p:nvPr/>
          </p:nvSpPr>
          <p:spPr>
            <a:xfrm>
              <a:off x="5486400" y="4572000"/>
              <a:ext cx="762000" cy="457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finish</a:t>
              </a:r>
              <a:endParaRPr lang="en-US" dirty="0"/>
            </a:p>
          </p:txBody>
        </p:sp>
        <p:cxnSp>
          <p:nvCxnSpPr>
            <p:cNvPr id="18" name="Straight Arrow Connector 17"/>
            <p:cNvCxnSpPr>
              <a:stCxn id="8" idx="3"/>
              <a:endCxn id="12" idx="1"/>
            </p:cNvCxnSpPr>
            <p:nvPr/>
          </p:nvCxnSpPr>
          <p:spPr>
            <a:xfrm>
              <a:off x="3962400" y="22860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8" idx="2"/>
              <a:endCxn id="11" idx="0"/>
            </p:cNvCxnSpPr>
            <p:nvPr/>
          </p:nvCxnSpPr>
          <p:spPr>
            <a:xfrm rot="5400000">
              <a:off x="3390900" y="27051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11" idx="3"/>
              <a:endCxn id="13" idx="1"/>
            </p:cNvCxnSpPr>
            <p:nvPr/>
          </p:nvCxnSpPr>
          <p:spPr>
            <a:xfrm>
              <a:off x="3962400" y="31242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12" idx="2"/>
              <a:endCxn id="13" idx="0"/>
            </p:cNvCxnSpPr>
            <p:nvPr/>
          </p:nvCxnSpPr>
          <p:spPr>
            <a:xfrm rot="5400000">
              <a:off x="4533900" y="27051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28" name="Straight Arrow Connector 27"/>
            <p:cNvCxnSpPr>
              <a:stCxn id="13" idx="2"/>
              <a:endCxn id="14" idx="0"/>
            </p:cNvCxnSpPr>
            <p:nvPr/>
          </p:nvCxnSpPr>
          <p:spPr>
            <a:xfrm rot="5400000">
              <a:off x="4533900" y="35433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0" name="Straight Arrow Connector 29"/>
            <p:cNvCxnSpPr>
              <a:stCxn id="14" idx="3"/>
              <a:endCxn id="15" idx="1"/>
            </p:cNvCxnSpPr>
            <p:nvPr/>
          </p:nvCxnSpPr>
          <p:spPr>
            <a:xfrm>
              <a:off x="5105400" y="39624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2" name="Straight Arrow Connector 31"/>
            <p:cNvCxnSpPr>
              <a:stCxn id="15" idx="2"/>
              <a:endCxn id="16" idx="0"/>
            </p:cNvCxnSpPr>
            <p:nvPr/>
          </p:nvCxnSpPr>
          <p:spPr>
            <a:xfrm rot="5400000">
              <a:off x="5676900" y="4381500"/>
              <a:ext cx="381000" cy="158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7" name="Picture 3"/>
          <p:cNvPicPr>
            <a:picLocks noChangeAspect="1" noChangeArrowheads="1"/>
          </p:cNvPicPr>
          <p:nvPr/>
        </p:nvPicPr>
        <p:blipFill>
          <a:blip r:embed="rId3"/>
          <a:srcRect l="-39245" r="-39245"/>
          <a:stretch>
            <a:fillRect/>
          </a:stretch>
        </p:blipFill>
        <p:spPr bwMode="auto">
          <a:xfrm>
            <a:off x="982704" y="1026064"/>
            <a:ext cx="7178592" cy="4805872"/>
          </a:xfrm>
          <a:prstGeom prst="roundRect">
            <a:avLst/>
          </a:prstGeom>
          <a:solidFill>
            <a:schemeClr val="bg1"/>
          </a:solid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a:srcRect/>
          <a:stretch>
            <a:fillRect/>
          </a:stretch>
        </p:blipFill>
        <p:spPr bwMode="auto">
          <a:xfrm>
            <a:off x="952500" y="1485900"/>
            <a:ext cx="7239000" cy="3886200"/>
          </a:xfrm>
          <a:prstGeom prst="round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a:srcRect/>
          <a:stretch>
            <a:fillRect/>
          </a:stretch>
        </p:blipFill>
        <p:spPr bwMode="auto">
          <a:xfrm>
            <a:off x="990600" y="1044542"/>
            <a:ext cx="7162800" cy="4768917"/>
          </a:xfrm>
          <a:prstGeom prst="round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a:srcRect t="10035" b="6690"/>
          <a:stretch>
            <a:fillRect/>
          </a:stretch>
        </p:blipFill>
        <p:spPr bwMode="auto">
          <a:xfrm>
            <a:off x="876300" y="1104594"/>
            <a:ext cx="7391400" cy="4648812"/>
          </a:xfrm>
          <a:prstGeom prst="round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3"/>
          <p:cNvSpPr txBox="1">
            <a:spLocks noChangeArrowheads="1"/>
          </p:cNvSpPr>
          <p:nvPr/>
        </p:nvSpPr>
        <p:spPr bwMode="auto">
          <a:xfrm>
            <a:off x="535991" y="95250"/>
            <a:ext cx="8072018" cy="1200329"/>
          </a:xfrm>
          <a:prstGeom prst="rect">
            <a:avLst/>
          </a:prstGeom>
          <a:noFill/>
          <a:ln w="9525">
            <a:noFill/>
            <a:miter lim="800000"/>
            <a:headEnd/>
            <a:tailEnd/>
          </a:ln>
        </p:spPr>
        <p:txBody>
          <a:bodyPr wrap="none">
            <a:spAutoFit/>
          </a:bodyPr>
          <a:lstStyle/>
          <a:p>
            <a:r>
              <a:rPr lang="en-US" sz="7200" dirty="0" smtClean="0">
                <a:solidFill>
                  <a:schemeClr val="bg1"/>
                </a:solidFill>
                <a:latin typeface="Calibri" pitchFamily="34" charset="0"/>
              </a:rPr>
              <a:t>Pull Systems: Kanban</a:t>
            </a:r>
            <a:endParaRPr lang="en-US" sz="7200" dirty="0">
              <a:solidFill>
                <a:schemeClr val="bg1"/>
              </a:solidFill>
              <a:latin typeface="Calibri" pitchFamily="34" charset="0"/>
            </a:endParaRPr>
          </a:p>
        </p:txBody>
      </p:sp>
      <p:pic>
        <p:nvPicPr>
          <p:cNvPr id="3" name="Picture 3"/>
          <p:cNvPicPr>
            <a:picLocks noChangeAspect="1" noChangeArrowheads="1"/>
          </p:cNvPicPr>
          <p:nvPr/>
        </p:nvPicPr>
        <p:blipFill>
          <a:blip r:embed="rId3"/>
          <a:srcRect/>
          <a:stretch>
            <a:fillRect/>
          </a:stretch>
        </p:blipFill>
        <p:spPr bwMode="auto">
          <a:xfrm>
            <a:off x="990600" y="1386840"/>
            <a:ext cx="7162800" cy="5013960"/>
          </a:xfrm>
          <a:prstGeom prst="round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p:cNvPicPr>
            <a:picLocks noChangeAspect="1" noChangeArrowheads="1"/>
          </p:cNvPicPr>
          <p:nvPr/>
        </p:nvPicPr>
        <p:blipFill>
          <a:blip r:embed="rId3"/>
          <a:srcRect/>
          <a:stretch>
            <a:fillRect/>
          </a:stretch>
        </p:blipFill>
        <p:spPr bwMode="auto">
          <a:xfrm>
            <a:off x="990600" y="1195338"/>
            <a:ext cx="7162800" cy="4467325"/>
          </a:xfrm>
          <a:prstGeom prst="round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a:blip r:embed="rId3"/>
          <a:srcRect/>
          <a:stretch>
            <a:fillRect/>
          </a:stretch>
        </p:blipFill>
        <p:spPr bwMode="auto">
          <a:xfrm>
            <a:off x="875110" y="938463"/>
            <a:ext cx="7393780" cy="4981074"/>
          </a:xfrm>
          <a:prstGeom prst="roundRect">
            <a:avLst/>
          </a:prstGeom>
          <a:noFill/>
          <a:ln w="9525">
            <a:noFill/>
            <a:miter lim="800000"/>
            <a:headEnd/>
            <a:tailEnd/>
          </a:ln>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990600" y="1044542"/>
            <a:ext cx="7162800" cy="4768917"/>
          </a:xfrm>
          <a:prstGeom prst="round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988153" y="1373004"/>
            <a:ext cx="7167694" cy="4111993"/>
          </a:xfrm>
          <a:prstGeom prst="round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a:blip r:embed="rId3"/>
          <a:srcRect/>
          <a:stretch>
            <a:fillRect/>
          </a:stretch>
        </p:blipFill>
        <p:spPr bwMode="auto">
          <a:xfrm>
            <a:off x="990600" y="743006"/>
            <a:ext cx="7162800" cy="5371988"/>
          </a:xfrm>
          <a:prstGeom prst="round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srcRect/>
          <a:stretch>
            <a:fillRect/>
          </a:stretch>
        </p:blipFill>
        <p:spPr bwMode="auto">
          <a:xfrm>
            <a:off x="990600" y="1053966"/>
            <a:ext cx="7162800" cy="4750068"/>
          </a:xfrm>
          <a:prstGeom prst="round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srcRect/>
          <a:stretch>
            <a:fillRect/>
          </a:stretch>
        </p:blipFill>
        <p:spPr bwMode="auto">
          <a:xfrm>
            <a:off x="990600" y="1044542"/>
            <a:ext cx="7162800" cy="4768917"/>
          </a:xfrm>
          <a:prstGeom prst="round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extBox 3"/>
          <p:cNvSpPr txBox="1">
            <a:spLocks noChangeArrowheads="1"/>
          </p:cNvSpPr>
          <p:nvPr/>
        </p:nvSpPr>
        <p:spPr bwMode="auto">
          <a:xfrm>
            <a:off x="1622425" y="95250"/>
            <a:ext cx="5899150" cy="1200150"/>
          </a:xfrm>
          <a:prstGeom prst="rect">
            <a:avLst/>
          </a:prstGeom>
          <a:noFill/>
          <a:ln w="9525">
            <a:noFill/>
            <a:miter lim="800000"/>
            <a:headEnd/>
            <a:tailEnd/>
          </a:ln>
        </p:spPr>
        <p:txBody>
          <a:bodyPr wrap="none">
            <a:spAutoFit/>
          </a:bodyPr>
          <a:lstStyle/>
          <a:p>
            <a:r>
              <a:rPr lang="en-US" sz="7200" dirty="0">
                <a:solidFill>
                  <a:schemeClr val="bg1"/>
                </a:solidFill>
                <a:latin typeface="Calibri" pitchFamily="34" charset="0"/>
              </a:rPr>
              <a:t>Getting Started</a:t>
            </a:r>
          </a:p>
        </p:txBody>
      </p:sp>
      <p:pic>
        <p:nvPicPr>
          <p:cNvPr id="6147" name="Picture 3"/>
          <p:cNvPicPr>
            <a:picLocks noChangeAspect="1" noChangeArrowheads="1"/>
          </p:cNvPicPr>
          <p:nvPr/>
        </p:nvPicPr>
        <p:blipFill>
          <a:blip r:embed="rId3"/>
          <a:srcRect/>
          <a:stretch>
            <a:fillRect/>
          </a:stretch>
        </p:blipFill>
        <p:spPr bwMode="auto">
          <a:xfrm>
            <a:off x="987890" y="1552074"/>
            <a:ext cx="7168220" cy="4772526"/>
          </a:xfrm>
          <a:prstGeom prst="round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4" name="Picture 6"/>
          <p:cNvPicPr>
            <a:picLocks noChangeAspect="1" noChangeArrowheads="1"/>
          </p:cNvPicPr>
          <p:nvPr/>
        </p:nvPicPr>
        <p:blipFill>
          <a:blip r:embed="rId3"/>
          <a:srcRect/>
          <a:stretch>
            <a:fillRect/>
          </a:stretch>
        </p:blipFill>
        <p:spPr bwMode="auto">
          <a:xfrm>
            <a:off x="990600" y="818348"/>
            <a:ext cx="7162800" cy="5221305"/>
          </a:xfrm>
          <a:prstGeom prst="round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5"/>
          <p:cNvPicPr>
            <a:picLocks noChangeAspect="1" noChangeArrowheads="1"/>
          </p:cNvPicPr>
          <p:nvPr/>
        </p:nvPicPr>
        <p:blipFill>
          <a:blip r:embed="rId3"/>
          <a:srcRect/>
          <a:stretch>
            <a:fillRect/>
          </a:stretch>
        </p:blipFill>
        <p:spPr bwMode="auto">
          <a:xfrm>
            <a:off x="990601" y="1044542"/>
            <a:ext cx="7162799" cy="4768916"/>
          </a:xfrm>
          <a:prstGeom prst="round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3"/>
          <p:cNvPicPr>
            <a:picLocks noChangeAspect="1" noChangeArrowheads="1"/>
          </p:cNvPicPr>
          <p:nvPr/>
        </p:nvPicPr>
        <p:blipFill>
          <a:blip r:embed="rId3"/>
          <a:srcRect/>
          <a:stretch>
            <a:fillRect/>
          </a:stretch>
        </p:blipFill>
        <p:spPr bwMode="auto">
          <a:xfrm>
            <a:off x="985932" y="1041434"/>
            <a:ext cx="7172137" cy="4775133"/>
          </a:xfrm>
          <a:prstGeom prst="round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p:cNvPicPr>
            <a:picLocks noChangeAspect="1" noChangeArrowheads="1"/>
          </p:cNvPicPr>
          <p:nvPr/>
        </p:nvPicPr>
        <p:blipFill>
          <a:blip r:embed="rId3"/>
          <a:srcRect/>
          <a:stretch>
            <a:fillRect/>
          </a:stretch>
        </p:blipFill>
        <p:spPr bwMode="auto">
          <a:xfrm>
            <a:off x="997058" y="1371600"/>
            <a:ext cx="7149885" cy="5025242"/>
          </a:xfrm>
          <a:prstGeom prst="roundRect">
            <a:avLst/>
          </a:prstGeom>
          <a:noFill/>
          <a:ln w="9525">
            <a:noFill/>
            <a:miter lim="800000"/>
            <a:headEnd/>
            <a:tailEnd/>
          </a:ln>
          <a:effectLst/>
        </p:spPr>
      </p:pic>
      <p:sp>
        <p:nvSpPr>
          <p:cNvPr id="3" name="TextBox 3"/>
          <p:cNvSpPr txBox="1">
            <a:spLocks noChangeArrowheads="1"/>
          </p:cNvSpPr>
          <p:nvPr/>
        </p:nvSpPr>
        <p:spPr bwMode="auto">
          <a:xfrm>
            <a:off x="857746" y="95250"/>
            <a:ext cx="7428508" cy="1200329"/>
          </a:xfrm>
          <a:prstGeom prst="rect">
            <a:avLst/>
          </a:prstGeom>
          <a:noFill/>
          <a:ln w="9525">
            <a:noFill/>
            <a:miter lim="800000"/>
            <a:headEnd/>
            <a:tailEnd/>
          </a:ln>
        </p:spPr>
        <p:txBody>
          <a:bodyPr wrap="none">
            <a:spAutoFit/>
          </a:bodyPr>
          <a:lstStyle/>
          <a:p>
            <a:r>
              <a:rPr lang="en-US" sz="7200" dirty="0" smtClean="0">
                <a:solidFill>
                  <a:schemeClr val="bg1"/>
                </a:solidFill>
                <a:latin typeface="Calibri" pitchFamily="34" charset="0"/>
              </a:rPr>
              <a:t>Monitor &amp; Improve</a:t>
            </a:r>
            <a:endParaRPr lang="en-US" sz="7200" dirty="0">
              <a:solidFill>
                <a:schemeClr val="bg1"/>
              </a:solidFill>
              <a:latin typeface="Calibri"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p:cNvPicPr>
            <a:picLocks noChangeAspect="1" noChangeArrowheads="1"/>
          </p:cNvPicPr>
          <p:nvPr/>
        </p:nvPicPr>
        <p:blipFill>
          <a:blip r:embed="rId3"/>
          <a:srcRect/>
          <a:stretch>
            <a:fillRect/>
          </a:stretch>
        </p:blipFill>
        <p:spPr bwMode="auto">
          <a:xfrm>
            <a:off x="876300" y="1051560"/>
            <a:ext cx="7391400" cy="4804411"/>
          </a:xfrm>
          <a:prstGeom prst="roundRect">
            <a:avLst/>
          </a:prstGeom>
          <a:noFill/>
          <a:ln w="9525">
            <a:noFill/>
            <a:miter lim="800000"/>
            <a:headEnd/>
            <a:tailEnd/>
          </a:ln>
          <a:effectLst/>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p:cNvPicPr>
            <a:picLocks noChangeAspect="1" noChangeArrowheads="1"/>
          </p:cNvPicPr>
          <p:nvPr/>
        </p:nvPicPr>
        <p:blipFill>
          <a:blip r:embed="rId3"/>
          <a:srcRect/>
          <a:stretch>
            <a:fillRect/>
          </a:stretch>
        </p:blipFill>
        <p:spPr bwMode="auto">
          <a:xfrm>
            <a:off x="990600" y="1053966"/>
            <a:ext cx="7162800" cy="4750068"/>
          </a:xfrm>
          <a:prstGeom prst="round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990600" y="1044542"/>
            <a:ext cx="7162800" cy="4768917"/>
          </a:xfrm>
          <a:prstGeom prst="roundRect">
            <a:avLst/>
          </a:prstGeom>
          <a:noFill/>
          <a:ln w="9525">
            <a:noFill/>
            <a:miter lim="800000"/>
            <a:headEnd/>
            <a:tailEnd/>
          </a:ln>
          <a:effec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p:cNvPicPr>
            <a:picLocks noChangeAspect="1" noChangeArrowheads="1"/>
          </p:cNvPicPr>
          <p:nvPr/>
        </p:nvPicPr>
        <p:blipFill>
          <a:blip r:embed="rId3"/>
          <a:srcRect/>
          <a:stretch>
            <a:fillRect/>
          </a:stretch>
        </p:blipFill>
        <p:spPr bwMode="auto">
          <a:xfrm>
            <a:off x="1007316" y="1055671"/>
            <a:ext cx="7129368" cy="4746658"/>
          </a:xfrm>
          <a:prstGeom prst="roundRect">
            <a:avLst/>
          </a:prstGeom>
          <a:noFill/>
          <a:ln w="9525">
            <a:noFill/>
            <a:miter lim="800000"/>
            <a:headEnd/>
            <a:tailEnd/>
          </a:ln>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ounded Rectangle 41"/>
          <p:cNvSpPr/>
          <p:nvPr/>
        </p:nvSpPr>
        <p:spPr>
          <a:xfrm>
            <a:off x="990600" y="1066800"/>
            <a:ext cx="7162800" cy="472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47"/>
          <p:cNvGrpSpPr/>
          <p:nvPr/>
        </p:nvGrpSpPr>
        <p:grpSpPr>
          <a:xfrm>
            <a:off x="1066800" y="2438400"/>
            <a:ext cx="7010400" cy="1981200"/>
            <a:chOff x="1066800" y="2057400"/>
            <a:chExt cx="7010400" cy="1981200"/>
          </a:xfrm>
        </p:grpSpPr>
        <p:grpSp>
          <p:nvGrpSpPr>
            <p:cNvPr id="3" name="Group 7"/>
            <p:cNvGrpSpPr/>
            <p:nvPr/>
          </p:nvGrpSpPr>
          <p:grpSpPr>
            <a:xfrm>
              <a:off x="2209800" y="2057400"/>
              <a:ext cx="1066800" cy="1981200"/>
              <a:chOff x="1752600" y="2057400"/>
              <a:chExt cx="1066800" cy="1981200"/>
            </a:xfrm>
          </p:grpSpPr>
          <p:sp>
            <p:nvSpPr>
              <p:cNvPr id="37" name="Rectangle 3"/>
              <p:cNvSpPr/>
              <p:nvPr/>
            </p:nvSpPr>
            <p:spPr>
              <a:xfrm>
                <a:off x="1752600" y="2057400"/>
                <a:ext cx="1066800" cy="3048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Step 1</a:t>
                </a:r>
                <a:endParaRPr lang="en-US" dirty="0"/>
              </a:p>
            </p:txBody>
          </p:sp>
          <p:sp>
            <p:nvSpPr>
              <p:cNvPr id="38" name="Rectangle 6"/>
              <p:cNvSpPr/>
              <p:nvPr/>
            </p:nvSpPr>
            <p:spPr>
              <a:xfrm>
                <a:off x="2667000" y="2209800"/>
                <a:ext cx="152400" cy="152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a:t>3</a:t>
                </a:r>
              </a:p>
            </p:txBody>
          </p:sp>
          <p:sp>
            <p:nvSpPr>
              <p:cNvPr id="39" name="Rectangle 4"/>
              <p:cNvSpPr/>
              <p:nvPr/>
            </p:nvSpPr>
            <p:spPr>
              <a:xfrm>
                <a:off x="1752600" y="23622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40" name="Rectangle 5"/>
              <p:cNvSpPr/>
              <p:nvPr/>
            </p:nvSpPr>
            <p:spPr>
              <a:xfrm>
                <a:off x="1752600" y="32004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t"/>
              <a:lstStyle/>
              <a:p>
                <a:pPr algn="ctr"/>
                <a:r>
                  <a:rPr lang="en-US" sz="1200" smtClean="0"/>
                  <a:t>Done</a:t>
                </a:r>
                <a:endParaRPr lang="en-US" sz="1200" dirty="0"/>
              </a:p>
            </p:txBody>
          </p:sp>
        </p:grpSp>
        <p:grpSp>
          <p:nvGrpSpPr>
            <p:cNvPr id="4" name="Group 8"/>
            <p:cNvGrpSpPr/>
            <p:nvPr/>
          </p:nvGrpSpPr>
          <p:grpSpPr>
            <a:xfrm>
              <a:off x="3429000" y="2057400"/>
              <a:ext cx="1066800" cy="1981200"/>
              <a:chOff x="1752600" y="2057400"/>
              <a:chExt cx="1066800" cy="1981200"/>
            </a:xfrm>
          </p:grpSpPr>
          <p:sp>
            <p:nvSpPr>
              <p:cNvPr id="33" name="Rectangle 32"/>
              <p:cNvSpPr/>
              <p:nvPr/>
            </p:nvSpPr>
            <p:spPr>
              <a:xfrm>
                <a:off x="1752600" y="2057400"/>
                <a:ext cx="1066800" cy="3048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Step 2</a:t>
                </a:r>
                <a:endParaRPr lang="en-US" dirty="0"/>
              </a:p>
            </p:txBody>
          </p:sp>
          <p:sp>
            <p:nvSpPr>
              <p:cNvPr id="34" name="Rectangle 33"/>
              <p:cNvSpPr/>
              <p:nvPr/>
            </p:nvSpPr>
            <p:spPr>
              <a:xfrm>
                <a:off x="2667000" y="2209800"/>
                <a:ext cx="152400" cy="152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smtClean="0"/>
                  <a:t>2</a:t>
                </a:r>
                <a:endParaRPr lang="en-US" sz="1000" dirty="0"/>
              </a:p>
            </p:txBody>
          </p:sp>
          <p:sp>
            <p:nvSpPr>
              <p:cNvPr id="35" name="Rectangle 34"/>
              <p:cNvSpPr/>
              <p:nvPr/>
            </p:nvSpPr>
            <p:spPr>
              <a:xfrm>
                <a:off x="1752600" y="23622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36" name="Rectangle 35"/>
              <p:cNvSpPr/>
              <p:nvPr/>
            </p:nvSpPr>
            <p:spPr>
              <a:xfrm>
                <a:off x="1752600" y="32004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t"/>
              <a:lstStyle/>
              <a:p>
                <a:pPr algn="ctr"/>
                <a:r>
                  <a:rPr lang="en-US" sz="1200" smtClean="0"/>
                  <a:t>Done</a:t>
                </a:r>
                <a:endParaRPr lang="en-US" sz="1200" dirty="0"/>
              </a:p>
            </p:txBody>
          </p:sp>
        </p:grpSp>
        <p:grpSp>
          <p:nvGrpSpPr>
            <p:cNvPr id="5" name="Group 13"/>
            <p:cNvGrpSpPr/>
            <p:nvPr/>
          </p:nvGrpSpPr>
          <p:grpSpPr>
            <a:xfrm>
              <a:off x="4648200" y="2057400"/>
              <a:ext cx="1066800" cy="1981200"/>
              <a:chOff x="1752600" y="2057400"/>
              <a:chExt cx="1066800" cy="1981200"/>
            </a:xfrm>
          </p:grpSpPr>
          <p:sp>
            <p:nvSpPr>
              <p:cNvPr id="29" name="Rectangle 28"/>
              <p:cNvSpPr/>
              <p:nvPr/>
            </p:nvSpPr>
            <p:spPr>
              <a:xfrm>
                <a:off x="1752600" y="2057400"/>
                <a:ext cx="1066800" cy="3048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Step 3</a:t>
                </a:r>
                <a:endParaRPr lang="en-US" dirty="0"/>
              </a:p>
            </p:txBody>
          </p:sp>
          <p:sp>
            <p:nvSpPr>
              <p:cNvPr id="30" name="Rectangle 29"/>
              <p:cNvSpPr/>
              <p:nvPr/>
            </p:nvSpPr>
            <p:spPr>
              <a:xfrm>
                <a:off x="2667000" y="2209800"/>
                <a:ext cx="152400" cy="152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smtClean="0"/>
                  <a:t>5</a:t>
                </a:r>
                <a:endParaRPr lang="en-US" sz="1000" dirty="0"/>
              </a:p>
            </p:txBody>
          </p:sp>
          <p:sp>
            <p:nvSpPr>
              <p:cNvPr id="31" name="Rectangle 30"/>
              <p:cNvSpPr/>
              <p:nvPr/>
            </p:nvSpPr>
            <p:spPr>
              <a:xfrm>
                <a:off x="1752600" y="23622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sp>
            <p:nvSpPr>
              <p:cNvPr id="32" name="Rectangle 31"/>
              <p:cNvSpPr/>
              <p:nvPr/>
            </p:nvSpPr>
            <p:spPr>
              <a:xfrm>
                <a:off x="1752600" y="3200400"/>
                <a:ext cx="1066800" cy="838200"/>
              </a:xfrm>
              <a:prstGeom prst="rect">
                <a:avLst/>
              </a:prstGeom>
            </p:spPr>
            <p:style>
              <a:lnRef idx="1">
                <a:schemeClr val="dk1"/>
              </a:lnRef>
              <a:fillRef idx="2">
                <a:schemeClr val="dk1"/>
              </a:fillRef>
              <a:effectRef idx="1">
                <a:schemeClr val="dk1"/>
              </a:effectRef>
              <a:fontRef idx="minor">
                <a:schemeClr val="dk1"/>
              </a:fontRef>
            </p:style>
            <p:txBody>
              <a:bodyPr rtlCol="0" anchor="t"/>
              <a:lstStyle/>
              <a:p>
                <a:pPr algn="ctr"/>
                <a:r>
                  <a:rPr lang="en-US" sz="1200" smtClean="0"/>
                  <a:t>Done</a:t>
                </a:r>
                <a:endParaRPr lang="en-US" sz="1200" dirty="0"/>
              </a:p>
            </p:txBody>
          </p:sp>
        </p:grpSp>
        <p:grpSp>
          <p:nvGrpSpPr>
            <p:cNvPr id="6" name="Group 18"/>
            <p:cNvGrpSpPr/>
            <p:nvPr/>
          </p:nvGrpSpPr>
          <p:grpSpPr>
            <a:xfrm>
              <a:off x="5867400" y="2057400"/>
              <a:ext cx="1066800" cy="1981200"/>
              <a:chOff x="1752600" y="2057400"/>
              <a:chExt cx="1066800" cy="1981200"/>
            </a:xfrm>
          </p:grpSpPr>
          <p:sp>
            <p:nvSpPr>
              <p:cNvPr id="26" name="Rectangle 25"/>
              <p:cNvSpPr/>
              <p:nvPr/>
            </p:nvSpPr>
            <p:spPr>
              <a:xfrm>
                <a:off x="1752600" y="2057400"/>
                <a:ext cx="1066800" cy="3048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Step 4</a:t>
                </a:r>
                <a:endParaRPr lang="en-US" dirty="0"/>
              </a:p>
            </p:txBody>
          </p:sp>
          <p:sp>
            <p:nvSpPr>
              <p:cNvPr id="27" name="Rectangle 26"/>
              <p:cNvSpPr/>
              <p:nvPr/>
            </p:nvSpPr>
            <p:spPr>
              <a:xfrm>
                <a:off x="2667000" y="2209800"/>
                <a:ext cx="152400" cy="152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1000" dirty="0"/>
                  <a:t>3</a:t>
                </a:r>
              </a:p>
            </p:txBody>
          </p:sp>
          <p:sp>
            <p:nvSpPr>
              <p:cNvPr id="28" name="Rectangle 21"/>
              <p:cNvSpPr/>
              <p:nvPr/>
            </p:nvSpPr>
            <p:spPr>
              <a:xfrm>
                <a:off x="1752600" y="2362200"/>
                <a:ext cx="1066800" cy="16764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grpSp>
          <p:nvGrpSpPr>
            <p:cNvPr id="7" name="Group 30"/>
            <p:cNvGrpSpPr/>
            <p:nvPr/>
          </p:nvGrpSpPr>
          <p:grpSpPr>
            <a:xfrm>
              <a:off x="1066800" y="2362200"/>
              <a:ext cx="1066800" cy="1676400"/>
              <a:chOff x="381000" y="2362200"/>
              <a:chExt cx="1219200" cy="1676400"/>
            </a:xfrm>
          </p:grpSpPr>
          <p:grpSp>
            <p:nvGrpSpPr>
              <p:cNvPr id="8" name="Group 24"/>
              <p:cNvGrpSpPr/>
              <p:nvPr/>
            </p:nvGrpSpPr>
            <p:grpSpPr>
              <a:xfrm>
                <a:off x="457200" y="2438400"/>
                <a:ext cx="1066800" cy="1524000"/>
                <a:chOff x="1752600" y="2057400"/>
                <a:chExt cx="1066800" cy="1524000"/>
              </a:xfrm>
            </p:grpSpPr>
            <p:sp>
              <p:nvSpPr>
                <p:cNvPr id="24" name="Rectangle 23"/>
                <p:cNvSpPr/>
                <p:nvPr/>
              </p:nvSpPr>
              <p:spPr>
                <a:xfrm>
                  <a:off x="1752600" y="2057400"/>
                  <a:ext cx="1066800" cy="304800"/>
                </a:xfrm>
                <a:prstGeom prst="rect">
                  <a:avLst/>
                </a:prstGeom>
                <a:solidFill>
                  <a:schemeClr val="bg1"/>
                </a:solidFill>
              </p:spPr>
              <p:style>
                <a:lnRef idx="1">
                  <a:schemeClr val="dk1"/>
                </a:lnRef>
                <a:fillRef idx="2">
                  <a:schemeClr val="dk1"/>
                </a:fillRef>
                <a:effectRef idx="1">
                  <a:schemeClr val="dk1"/>
                </a:effectRef>
                <a:fontRef idx="minor">
                  <a:schemeClr val="dk1"/>
                </a:fontRef>
              </p:style>
              <p:txBody>
                <a:bodyPr rtlCol="0" anchor="ctr"/>
                <a:lstStyle/>
                <a:p>
                  <a:pPr algn="ctr"/>
                  <a:r>
                    <a:rPr lang="en-US" smtClean="0"/>
                    <a:t>Input</a:t>
                  </a:r>
                  <a:endParaRPr lang="en-US" dirty="0"/>
                </a:p>
              </p:txBody>
            </p:sp>
            <p:sp>
              <p:nvSpPr>
                <p:cNvPr id="25" name="Rectangle 24"/>
                <p:cNvSpPr/>
                <p:nvPr/>
              </p:nvSpPr>
              <p:spPr>
                <a:xfrm>
                  <a:off x="1752600" y="2362200"/>
                  <a:ext cx="1066800" cy="1219200"/>
                </a:xfrm>
                <a:prstGeom prst="rect">
                  <a:avLst/>
                </a:prstGeom>
                <a:solidFill>
                  <a:schemeClr val="bg1"/>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sp>
            <p:nvSpPr>
              <p:cNvPr id="23" name="Rectangle 22"/>
              <p:cNvSpPr/>
              <p:nvPr/>
            </p:nvSpPr>
            <p:spPr>
              <a:xfrm>
                <a:off x="381000" y="2362200"/>
                <a:ext cx="1219200" cy="16764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42"/>
            <p:cNvGrpSpPr/>
            <p:nvPr/>
          </p:nvGrpSpPr>
          <p:grpSpPr>
            <a:xfrm>
              <a:off x="7010400" y="2362200"/>
              <a:ext cx="1066800" cy="1676400"/>
              <a:chOff x="7086600" y="2362200"/>
              <a:chExt cx="1219200" cy="1676400"/>
            </a:xfrm>
          </p:grpSpPr>
          <p:grpSp>
            <p:nvGrpSpPr>
              <p:cNvPr id="41" name="Group 24"/>
              <p:cNvGrpSpPr/>
              <p:nvPr/>
            </p:nvGrpSpPr>
            <p:grpSpPr>
              <a:xfrm>
                <a:off x="7162800" y="2438400"/>
                <a:ext cx="1066800" cy="1524000"/>
                <a:chOff x="1752600" y="2057400"/>
                <a:chExt cx="1066800" cy="1524000"/>
              </a:xfrm>
            </p:grpSpPr>
            <p:sp>
              <p:nvSpPr>
                <p:cNvPr id="20" name="Rectangle 19"/>
                <p:cNvSpPr/>
                <p:nvPr/>
              </p:nvSpPr>
              <p:spPr>
                <a:xfrm>
                  <a:off x="1752600" y="2057400"/>
                  <a:ext cx="1066800" cy="304800"/>
                </a:xfrm>
                <a:prstGeom prst="rect">
                  <a:avLst/>
                </a:prstGeom>
                <a:solidFill>
                  <a:schemeClr val="bg1"/>
                </a:solidFill>
              </p:spPr>
              <p:style>
                <a:lnRef idx="1">
                  <a:schemeClr val="dk1"/>
                </a:lnRef>
                <a:fillRef idx="2">
                  <a:schemeClr val="dk1"/>
                </a:fillRef>
                <a:effectRef idx="1">
                  <a:schemeClr val="dk1"/>
                </a:effectRef>
                <a:fontRef idx="minor">
                  <a:schemeClr val="dk1"/>
                </a:fontRef>
              </p:style>
              <p:txBody>
                <a:bodyPr rtlCol="0" anchor="ctr"/>
                <a:lstStyle/>
                <a:p>
                  <a:pPr algn="ctr"/>
                  <a:r>
                    <a:rPr lang="en-US" dirty="0" smtClean="0"/>
                    <a:t>Output</a:t>
                  </a:r>
                  <a:endParaRPr lang="en-US" dirty="0"/>
                </a:p>
              </p:txBody>
            </p:sp>
            <p:sp>
              <p:nvSpPr>
                <p:cNvPr id="21" name="Rectangle 20"/>
                <p:cNvSpPr/>
                <p:nvPr/>
              </p:nvSpPr>
              <p:spPr>
                <a:xfrm>
                  <a:off x="1752600" y="2362200"/>
                  <a:ext cx="1066800" cy="1219200"/>
                </a:xfrm>
                <a:prstGeom prst="rect">
                  <a:avLst/>
                </a:prstGeom>
                <a:solidFill>
                  <a:schemeClr val="bg1"/>
                </a:solidFill>
              </p:spPr>
              <p:style>
                <a:lnRef idx="1">
                  <a:schemeClr val="dk1"/>
                </a:lnRef>
                <a:fillRef idx="2">
                  <a:schemeClr val="dk1"/>
                </a:fillRef>
                <a:effectRef idx="1">
                  <a:schemeClr val="dk1"/>
                </a:effectRef>
                <a:fontRef idx="minor">
                  <a:schemeClr val="dk1"/>
                </a:fontRef>
              </p:style>
              <p:txBody>
                <a:bodyPr rtlCol="0" anchor="ctr"/>
                <a:lstStyle/>
                <a:p>
                  <a:pPr algn="ctr"/>
                  <a:endParaRPr lang="en-US" dirty="0"/>
                </a:p>
              </p:txBody>
            </p:sp>
          </p:grpSp>
          <p:sp>
            <p:nvSpPr>
              <p:cNvPr id="9" name="Rectangle 8"/>
              <p:cNvSpPr/>
              <p:nvPr/>
            </p:nvSpPr>
            <p:spPr>
              <a:xfrm>
                <a:off x="7086600" y="2362200"/>
                <a:ext cx="1219200" cy="16764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p:cNvSpPr/>
            <p:nvPr/>
          </p:nvSpPr>
          <p:spPr>
            <a:xfrm>
              <a:off x="2286000" y="24384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1" name="Rectangle 10"/>
            <p:cNvSpPr/>
            <p:nvPr/>
          </p:nvSpPr>
          <p:spPr>
            <a:xfrm>
              <a:off x="2286000" y="3505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2" name="Rectangle 11"/>
            <p:cNvSpPr/>
            <p:nvPr/>
          </p:nvSpPr>
          <p:spPr>
            <a:xfrm>
              <a:off x="2514600" y="3505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3" name="Rectangle 12"/>
            <p:cNvSpPr/>
            <p:nvPr/>
          </p:nvSpPr>
          <p:spPr>
            <a:xfrm>
              <a:off x="3505200" y="3505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4" name="Rectangle 13"/>
            <p:cNvSpPr/>
            <p:nvPr/>
          </p:nvSpPr>
          <p:spPr>
            <a:xfrm>
              <a:off x="3733800" y="3505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5" name="Rectangle 14"/>
            <p:cNvSpPr/>
            <p:nvPr/>
          </p:nvSpPr>
          <p:spPr>
            <a:xfrm>
              <a:off x="4724400" y="25146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6" name="Rectangle 15"/>
            <p:cNvSpPr/>
            <p:nvPr/>
          </p:nvSpPr>
          <p:spPr>
            <a:xfrm>
              <a:off x="4953000" y="25146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7" name="Rectangle 16"/>
            <p:cNvSpPr/>
            <p:nvPr/>
          </p:nvSpPr>
          <p:spPr>
            <a:xfrm>
              <a:off x="5181600" y="25146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8" name="Rectangle 17"/>
            <p:cNvSpPr/>
            <p:nvPr/>
          </p:nvSpPr>
          <p:spPr>
            <a:xfrm>
              <a:off x="4953000" y="2743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9" name="Rectangle 18"/>
            <p:cNvSpPr/>
            <p:nvPr/>
          </p:nvSpPr>
          <p:spPr>
            <a:xfrm>
              <a:off x="4724400" y="27432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6" name="Rectangle 45"/>
            <p:cNvSpPr/>
            <p:nvPr/>
          </p:nvSpPr>
          <p:spPr>
            <a:xfrm>
              <a:off x="5943600" y="2514600"/>
              <a:ext cx="152400" cy="152400"/>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ounded Rectangle 28"/>
          <p:cNvSpPr/>
          <p:nvPr/>
        </p:nvSpPr>
        <p:spPr>
          <a:xfrm>
            <a:off x="990600" y="1066800"/>
            <a:ext cx="7162800" cy="47244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p:cNvGrpSpPr/>
          <p:nvPr/>
        </p:nvGrpSpPr>
        <p:grpSpPr>
          <a:xfrm>
            <a:off x="1716177" y="2133600"/>
            <a:ext cx="5711647" cy="2438400"/>
            <a:chOff x="1553546" y="2057400"/>
            <a:chExt cx="5711647" cy="2438400"/>
          </a:xfrm>
        </p:grpSpPr>
        <p:sp>
          <p:nvSpPr>
            <p:cNvPr id="25" name="Rectangle 24"/>
            <p:cNvSpPr/>
            <p:nvPr/>
          </p:nvSpPr>
          <p:spPr bwMode="auto">
            <a:xfrm>
              <a:off x="3657600" y="2971800"/>
              <a:ext cx="799307" cy="762000"/>
            </a:xfrm>
            <a:prstGeom prst="rect">
              <a:avLst/>
            </a:prstGeom>
          </p:spPr>
          <p:style>
            <a:lnRef idx="1">
              <a:schemeClr val="accent6"/>
            </a:lnRef>
            <a:fillRef idx="3">
              <a:schemeClr val="accent6"/>
            </a:fillRef>
            <a:effectRef idx="2">
              <a:schemeClr val="accent6"/>
            </a:effectRef>
            <a:fontRef idx="minor">
              <a:schemeClr val="lt1"/>
            </a:fontRef>
          </p:style>
          <p:txBody>
            <a:bodyPr anchor="ctr"/>
            <a:lstStyle/>
            <a:p>
              <a:pPr algn="ctr">
                <a:defRPr/>
              </a:pPr>
              <a:endParaRPr lang="en-US" sz="900" dirty="0"/>
            </a:p>
          </p:txBody>
        </p:sp>
        <p:sp>
          <p:nvSpPr>
            <p:cNvPr id="26" name="Rectangle 25"/>
            <p:cNvSpPr/>
            <p:nvPr/>
          </p:nvSpPr>
          <p:spPr bwMode="auto">
            <a:xfrm>
              <a:off x="4028281" y="3886200"/>
              <a:ext cx="428625" cy="381000"/>
            </a:xfrm>
            <a:prstGeom prst="rect">
              <a:avLst/>
            </a:prstGeom>
          </p:spPr>
          <p:style>
            <a:lnRef idx="1">
              <a:schemeClr val="accent6"/>
            </a:lnRef>
            <a:fillRef idx="3">
              <a:schemeClr val="accent6"/>
            </a:fillRef>
            <a:effectRef idx="2">
              <a:schemeClr val="accent6"/>
            </a:effectRef>
            <a:fontRef idx="minor">
              <a:schemeClr val="lt1"/>
            </a:fontRef>
          </p:style>
          <p:txBody>
            <a:bodyPr anchor="ctr"/>
            <a:lstStyle/>
            <a:p>
              <a:pPr algn="ctr">
                <a:defRPr/>
              </a:pPr>
              <a:endParaRPr lang="en-US" sz="900" dirty="0"/>
            </a:p>
          </p:txBody>
        </p:sp>
        <p:sp>
          <p:nvSpPr>
            <p:cNvPr id="27" name="Rectangle 26"/>
            <p:cNvSpPr/>
            <p:nvPr/>
          </p:nvSpPr>
          <p:spPr bwMode="auto">
            <a:xfrm>
              <a:off x="4609307" y="3886200"/>
              <a:ext cx="685800" cy="609600"/>
            </a:xfrm>
            <a:prstGeom prst="rect">
              <a:avLst/>
            </a:prstGeom>
          </p:spPr>
          <p:style>
            <a:lnRef idx="1">
              <a:schemeClr val="accent6"/>
            </a:lnRef>
            <a:fillRef idx="3">
              <a:schemeClr val="accent6"/>
            </a:fillRef>
            <a:effectRef idx="2">
              <a:schemeClr val="accent6"/>
            </a:effectRef>
            <a:fontRef idx="minor">
              <a:schemeClr val="lt1"/>
            </a:fontRef>
          </p:style>
          <p:txBody>
            <a:bodyPr anchor="ctr"/>
            <a:lstStyle/>
            <a:p>
              <a:pPr algn="ctr">
                <a:defRPr/>
              </a:pPr>
              <a:endParaRPr lang="en-US" sz="900" dirty="0"/>
            </a:p>
          </p:txBody>
        </p:sp>
        <p:sp>
          <p:nvSpPr>
            <p:cNvPr id="4" name="Rectangle 3"/>
            <p:cNvSpPr/>
            <p:nvPr/>
          </p:nvSpPr>
          <p:spPr bwMode="auto">
            <a:xfrm>
              <a:off x="1561307" y="3124200"/>
              <a:ext cx="1524000" cy="1371600"/>
            </a:xfrm>
            <a:prstGeom prst="rect">
              <a:avLst/>
            </a:prstGeom>
          </p:spPr>
          <p:style>
            <a:lnRef idx="1">
              <a:schemeClr val="accent2"/>
            </a:lnRef>
            <a:fillRef idx="3">
              <a:schemeClr val="accent2"/>
            </a:fillRef>
            <a:effectRef idx="2">
              <a:schemeClr val="accent2"/>
            </a:effectRef>
            <a:fontRef idx="minor">
              <a:schemeClr val="lt1"/>
            </a:fontRef>
          </p:style>
          <p:txBody>
            <a:bodyPr anchor="ctr"/>
            <a:lstStyle/>
            <a:p>
              <a:pPr algn="ctr">
                <a:defRPr/>
              </a:pPr>
              <a:endParaRPr lang="en-US" dirty="0"/>
            </a:p>
          </p:txBody>
        </p:sp>
        <p:cxnSp>
          <p:nvCxnSpPr>
            <p:cNvPr id="5" name="Curved Connector 4"/>
            <p:cNvCxnSpPr>
              <a:stCxn id="4" idx="3"/>
              <a:endCxn id="25" idx="1"/>
            </p:cNvCxnSpPr>
            <p:nvPr/>
          </p:nvCxnSpPr>
          <p:spPr bwMode="auto">
            <a:xfrm flipV="1">
              <a:off x="3085307" y="3352800"/>
              <a:ext cx="572293" cy="457200"/>
            </a:xfrm>
            <a:prstGeom prst="curvedConnector3">
              <a:avLst>
                <a:gd name="adj1" fmla="val 50000"/>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6" name="Curved Connector 5"/>
            <p:cNvCxnSpPr>
              <a:stCxn id="4" idx="3"/>
              <a:endCxn id="26" idx="1"/>
            </p:cNvCxnSpPr>
            <p:nvPr/>
          </p:nvCxnSpPr>
          <p:spPr bwMode="auto">
            <a:xfrm>
              <a:off x="3085307" y="3810000"/>
              <a:ext cx="942974" cy="266700"/>
            </a:xfrm>
            <a:prstGeom prst="curvedConnector3">
              <a:avLst>
                <a:gd name="adj1" fmla="val 50000"/>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7" name="Shape 6"/>
            <p:cNvCxnSpPr>
              <a:stCxn id="4" idx="3"/>
              <a:endCxn id="43" idx="0"/>
            </p:cNvCxnSpPr>
            <p:nvPr/>
          </p:nvCxnSpPr>
          <p:spPr bwMode="auto">
            <a:xfrm flipV="1">
              <a:off x="3085307" y="3136670"/>
              <a:ext cx="1810931" cy="673330"/>
            </a:xfrm>
            <a:prstGeom prst="curvedConnector4">
              <a:avLst>
                <a:gd name="adj1" fmla="val 14813"/>
                <a:gd name="adj2" fmla="val 160746"/>
              </a:avLst>
            </a:prstGeom>
            <a:ln>
              <a:headEnd type="arrow"/>
              <a:tailEnd type="arrow"/>
            </a:ln>
          </p:spPr>
          <p:style>
            <a:lnRef idx="1">
              <a:schemeClr val="accent2"/>
            </a:lnRef>
            <a:fillRef idx="0">
              <a:schemeClr val="accent2"/>
            </a:fillRef>
            <a:effectRef idx="0">
              <a:schemeClr val="accent2"/>
            </a:effectRef>
            <a:fontRef idx="minor">
              <a:schemeClr val="tx1"/>
            </a:fontRef>
          </p:style>
        </p:cxnSp>
        <p:cxnSp>
          <p:nvCxnSpPr>
            <p:cNvPr id="8" name="Shape 7"/>
            <p:cNvCxnSpPr>
              <a:stCxn id="4" idx="3"/>
            </p:cNvCxnSpPr>
            <p:nvPr/>
          </p:nvCxnSpPr>
          <p:spPr bwMode="auto">
            <a:xfrm>
              <a:off x="3085307" y="3810000"/>
              <a:ext cx="1866900" cy="685800"/>
            </a:xfrm>
            <a:prstGeom prst="curvedConnector4">
              <a:avLst>
                <a:gd name="adj1" fmla="val 28511"/>
                <a:gd name="adj2" fmla="val 149237"/>
              </a:avLst>
            </a:prstGeom>
            <a:ln>
              <a:headEnd type="arrow"/>
              <a:tailEnd type="arrow"/>
            </a:ln>
          </p:spPr>
          <p:style>
            <a:lnRef idx="1">
              <a:schemeClr val="accent2"/>
            </a:lnRef>
            <a:fillRef idx="0">
              <a:schemeClr val="accent2"/>
            </a:fillRef>
            <a:effectRef idx="0">
              <a:schemeClr val="accent2"/>
            </a:effectRef>
            <a:fontRef idx="minor">
              <a:schemeClr val="tx1"/>
            </a:fontRef>
          </p:style>
        </p:cxnSp>
        <p:grpSp>
          <p:nvGrpSpPr>
            <p:cNvPr id="21" name="Group 111"/>
            <p:cNvGrpSpPr>
              <a:grpSpLocks/>
            </p:cNvGrpSpPr>
            <p:nvPr/>
          </p:nvGrpSpPr>
          <p:grpSpPr bwMode="auto">
            <a:xfrm>
              <a:off x="5741193" y="2066538"/>
              <a:ext cx="1524000" cy="524260"/>
              <a:chOff x="3124494" y="1098218"/>
              <a:chExt cx="1523847" cy="524411"/>
            </a:xfrm>
          </p:grpSpPr>
          <p:sp>
            <p:nvSpPr>
              <p:cNvPr id="22" name="Right Brace 21"/>
              <p:cNvSpPr/>
              <p:nvPr/>
            </p:nvSpPr>
            <p:spPr>
              <a:xfrm rot="16200000">
                <a:off x="3733974" y="708261"/>
                <a:ext cx="304888" cy="1523847"/>
              </a:xfrm>
              <a:prstGeom prst="rightBrac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txBody>
              <a:bodyPr anchor="ctr"/>
              <a:lstStyle/>
              <a:p>
                <a:pPr algn="ctr">
                  <a:defRPr/>
                </a:pPr>
                <a:endParaRPr lang="en-US"/>
              </a:p>
            </p:txBody>
          </p:sp>
          <p:sp>
            <p:nvSpPr>
              <p:cNvPr id="23" name="TextBox 113"/>
              <p:cNvSpPr txBox="1">
                <a:spLocks noChangeArrowheads="1"/>
              </p:cNvSpPr>
              <p:nvPr/>
            </p:nvSpPr>
            <p:spPr bwMode="auto">
              <a:xfrm>
                <a:off x="3146506" y="1098218"/>
                <a:ext cx="1500003" cy="277079"/>
              </a:xfrm>
              <a:prstGeom prst="rect">
                <a:avLst/>
              </a:prstGeom>
              <a:noFill/>
              <a:ln w="9525">
                <a:noFill/>
                <a:miter lim="800000"/>
                <a:headEnd/>
                <a:tailEnd/>
              </a:ln>
            </p:spPr>
            <p:txBody>
              <a:bodyPr wrap="none">
                <a:spAutoFit/>
              </a:bodyPr>
              <a:lstStyle/>
              <a:p>
                <a:pPr algn="ctr"/>
                <a:r>
                  <a:rPr lang="en-US" sz="1200" dirty="0" smtClean="0">
                    <a:solidFill>
                      <a:schemeClr val="tx1">
                        <a:lumMod val="50000"/>
                        <a:lumOff val="50000"/>
                      </a:schemeClr>
                    </a:solidFill>
                  </a:rPr>
                  <a:t>Work </a:t>
                </a:r>
                <a:r>
                  <a:rPr lang="en-US" sz="1200" dirty="0">
                    <a:solidFill>
                      <a:schemeClr val="tx1">
                        <a:lumMod val="50000"/>
                        <a:lumOff val="50000"/>
                      </a:schemeClr>
                    </a:solidFill>
                  </a:rPr>
                  <a:t>Items (Tasks)</a:t>
                </a:r>
              </a:p>
            </p:txBody>
          </p:sp>
        </p:grpSp>
        <p:sp>
          <p:nvSpPr>
            <p:cNvPr id="43" name="Rectangle 42"/>
            <p:cNvSpPr/>
            <p:nvPr/>
          </p:nvSpPr>
          <p:spPr bwMode="auto">
            <a:xfrm>
              <a:off x="4610876" y="3136670"/>
              <a:ext cx="570724" cy="520930"/>
            </a:xfrm>
            <a:prstGeom prst="rect">
              <a:avLst/>
            </a:prstGeom>
          </p:spPr>
          <p:style>
            <a:lnRef idx="1">
              <a:schemeClr val="accent6"/>
            </a:lnRef>
            <a:fillRef idx="3">
              <a:schemeClr val="accent6"/>
            </a:fillRef>
            <a:effectRef idx="2">
              <a:schemeClr val="accent6"/>
            </a:effectRef>
            <a:fontRef idx="minor">
              <a:schemeClr val="lt1"/>
            </a:fontRef>
          </p:style>
          <p:txBody>
            <a:bodyPr anchor="ctr"/>
            <a:lstStyle/>
            <a:p>
              <a:pPr algn="ctr">
                <a:defRPr/>
              </a:pPr>
              <a:endParaRPr lang="en-US" sz="900" dirty="0"/>
            </a:p>
          </p:txBody>
        </p:sp>
        <p:sp>
          <p:nvSpPr>
            <p:cNvPr id="44" name="Rectangle 43"/>
            <p:cNvSpPr/>
            <p:nvPr/>
          </p:nvSpPr>
          <p:spPr bwMode="auto">
            <a:xfrm>
              <a:off x="6111099" y="3266845"/>
              <a:ext cx="174625" cy="174625"/>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sp>
          <p:nvSpPr>
            <p:cNvPr id="45" name="Rectangle 44"/>
            <p:cNvSpPr/>
            <p:nvPr/>
          </p:nvSpPr>
          <p:spPr bwMode="auto">
            <a:xfrm>
              <a:off x="6361924" y="2984270"/>
              <a:ext cx="458787" cy="457200"/>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sp>
          <p:nvSpPr>
            <p:cNvPr id="46" name="Rectangle 45"/>
            <p:cNvSpPr/>
            <p:nvPr/>
          </p:nvSpPr>
          <p:spPr bwMode="auto">
            <a:xfrm>
              <a:off x="6896911" y="3136670"/>
              <a:ext cx="304800" cy="304800"/>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sp>
          <p:nvSpPr>
            <p:cNvPr id="47" name="Rectangle 46"/>
            <p:cNvSpPr/>
            <p:nvPr/>
          </p:nvSpPr>
          <p:spPr bwMode="auto">
            <a:xfrm>
              <a:off x="5830111" y="3517670"/>
              <a:ext cx="455613" cy="455613"/>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sp>
          <p:nvSpPr>
            <p:cNvPr id="48" name="Rectangle 47"/>
            <p:cNvSpPr/>
            <p:nvPr/>
          </p:nvSpPr>
          <p:spPr bwMode="auto">
            <a:xfrm>
              <a:off x="6361924" y="3517670"/>
              <a:ext cx="304800" cy="304800"/>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sp>
          <p:nvSpPr>
            <p:cNvPr id="49" name="Rectangle 48"/>
            <p:cNvSpPr/>
            <p:nvPr/>
          </p:nvSpPr>
          <p:spPr bwMode="auto">
            <a:xfrm>
              <a:off x="6742924" y="3517670"/>
              <a:ext cx="206375" cy="206375"/>
            </a:xfrm>
            <a:prstGeom prst="rect">
              <a:avLst/>
            </a:prstGeom>
          </p:spPr>
          <p:style>
            <a:lnRef idx="1">
              <a:schemeClr val="accent3"/>
            </a:lnRef>
            <a:fillRef idx="3">
              <a:schemeClr val="accent3"/>
            </a:fillRef>
            <a:effectRef idx="2">
              <a:schemeClr val="accent3"/>
            </a:effectRef>
            <a:fontRef idx="minor">
              <a:schemeClr val="lt1"/>
            </a:fontRef>
          </p:style>
          <p:txBody>
            <a:bodyPr anchor="ctr"/>
            <a:lstStyle/>
            <a:p>
              <a:pPr algn="ctr">
                <a:defRPr/>
              </a:pPr>
              <a:endParaRPr lang="en-US" sz="1000" dirty="0"/>
            </a:p>
          </p:txBody>
        </p:sp>
        <p:cxnSp>
          <p:nvCxnSpPr>
            <p:cNvPr id="50" name="Curved Connector 49"/>
            <p:cNvCxnSpPr>
              <a:stCxn id="43" idx="3"/>
              <a:endCxn id="44" idx="1"/>
            </p:cNvCxnSpPr>
            <p:nvPr/>
          </p:nvCxnSpPr>
          <p:spPr bwMode="auto">
            <a:xfrm flipV="1">
              <a:off x="5181600" y="3354158"/>
              <a:ext cx="929499" cy="42977"/>
            </a:xfrm>
            <a:prstGeom prst="curvedConnector3">
              <a:avLst>
                <a:gd name="adj1" fmla="val 50000"/>
              </a:avLst>
            </a:prstGeom>
            <a:ln>
              <a:headEnd type="arrow"/>
              <a:tailEnd type="arrow"/>
            </a:ln>
          </p:spPr>
          <p:style>
            <a:lnRef idx="1">
              <a:schemeClr val="accent6"/>
            </a:lnRef>
            <a:fillRef idx="0">
              <a:schemeClr val="accent6"/>
            </a:fillRef>
            <a:effectRef idx="0">
              <a:schemeClr val="accent6"/>
            </a:effectRef>
            <a:fontRef idx="minor">
              <a:schemeClr val="tx1"/>
            </a:fontRef>
          </p:style>
        </p:cxnSp>
        <p:cxnSp>
          <p:nvCxnSpPr>
            <p:cNvPr id="51" name="Curved Connector 50"/>
            <p:cNvCxnSpPr>
              <a:stCxn id="43" idx="3"/>
              <a:endCxn id="47" idx="1"/>
            </p:cNvCxnSpPr>
            <p:nvPr/>
          </p:nvCxnSpPr>
          <p:spPr bwMode="auto">
            <a:xfrm>
              <a:off x="5181600" y="3397135"/>
              <a:ext cx="648511" cy="348342"/>
            </a:xfrm>
            <a:prstGeom prst="curvedConnector3">
              <a:avLst>
                <a:gd name="adj1" fmla="val 50000"/>
              </a:avLst>
            </a:prstGeom>
            <a:ln>
              <a:headEnd type="arrow"/>
              <a:tailEnd type="arrow"/>
            </a:ln>
          </p:spPr>
          <p:style>
            <a:lnRef idx="1">
              <a:schemeClr val="accent6"/>
            </a:lnRef>
            <a:fillRef idx="0">
              <a:schemeClr val="accent6"/>
            </a:fillRef>
            <a:effectRef idx="0">
              <a:schemeClr val="accent6"/>
            </a:effectRef>
            <a:fontRef idx="minor">
              <a:schemeClr val="tx1"/>
            </a:fontRef>
          </p:style>
        </p:cxnSp>
        <p:cxnSp>
          <p:nvCxnSpPr>
            <p:cNvPr id="52" name="Shape 51"/>
            <p:cNvCxnSpPr>
              <a:stCxn id="43" idx="3"/>
              <a:endCxn id="45" idx="0"/>
            </p:cNvCxnSpPr>
            <p:nvPr/>
          </p:nvCxnSpPr>
          <p:spPr bwMode="auto">
            <a:xfrm flipV="1">
              <a:off x="5181600" y="2984270"/>
              <a:ext cx="1409718" cy="412865"/>
            </a:xfrm>
            <a:prstGeom prst="curvedConnector4">
              <a:avLst>
                <a:gd name="adj1" fmla="val 54440"/>
                <a:gd name="adj2" fmla="val 146329"/>
              </a:avLst>
            </a:prstGeom>
            <a:ln>
              <a:headEnd type="arrow"/>
              <a:tailEnd type="arrow"/>
            </a:ln>
          </p:spPr>
          <p:style>
            <a:lnRef idx="1">
              <a:schemeClr val="accent6"/>
            </a:lnRef>
            <a:fillRef idx="0">
              <a:schemeClr val="accent6"/>
            </a:fillRef>
            <a:effectRef idx="0">
              <a:schemeClr val="accent6"/>
            </a:effectRef>
            <a:fontRef idx="minor">
              <a:schemeClr val="tx1"/>
            </a:fontRef>
          </p:style>
        </p:cxnSp>
        <p:cxnSp>
          <p:nvCxnSpPr>
            <p:cNvPr id="53" name="Shape 52"/>
            <p:cNvCxnSpPr>
              <a:stCxn id="43" idx="3"/>
              <a:endCxn id="48" idx="2"/>
            </p:cNvCxnSpPr>
            <p:nvPr/>
          </p:nvCxnSpPr>
          <p:spPr bwMode="auto">
            <a:xfrm>
              <a:off x="5181600" y="3397135"/>
              <a:ext cx="1332724" cy="425335"/>
            </a:xfrm>
            <a:prstGeom prst="curvedConnector4">
              <a:avLst>
                <a:gd name="adj1" fmla="val 22578"/>
                <a:gd name="adj2" fmla="val 177877"/>
              </a:avLst>
            </a:prstGeom>
            <a:ln>
              <a:headEnd type="arrow"/>
              <a:tailEnd type="arrow"/>
            </a:ln>
          </p:spPr>
          <p:style>
            <a:lnRef idx="1">
              <a:schemeClr val="accent6"/>
            </a:lnRef>
            <a:fillRef idx="0">
              <a:schemeClr val="accent6"/>
            </a:fillRef>
            <a:effectRef idx="0">
              <a:schemeClr val="accent6"/>
            </a:effectRef>
            <a:fontRef idx="minor">
              <a:schemeClr val="tx1"/>
            </a:fontRef>
          </p:style>
        </p:cxnSp>
        <p:cxnSp>
          <p:nvCxnSpPr>
            <p:cNvPr id="54" name="Shape 53"/>
            <p:cNvCxnSpPr>
              <a:stCxn id="43" idx="3"/>
              <a:endCxn id="49" idx="2"/>
            </p:cNvCxnSpPr>
            <p:nvPr/>
          </p:nvCxnSpPr>
          <p:spPr bwMode="auto">
            <a:xfrm>
              <a:off x="5181600" y="3397135"/>
              <a:ext cx="1664512" cy="326910"/>
            </a:xfrm>
            <a:prstGeom prst="curvedConnector4">
              <a:avLst>
                <a:gd name="adj1" fmla="val 10463"/>
                <a:gd name="adj2" fmla="val 278388"/>
              </a:avLst>
            </a:prstGeom>
            <a:ln>
              <a:headEnd type="arrow"/>
              <a:tailEnd type="arrow"/>
            </a:ln>
          </p:spPr>
          <p:style>
            <a:lnRef idx="1">
              <a:schemeClr val="accent6"/>
            </a:lnRef>
            <a:fillRef idx="0">
              <a:schemeClr val="accent6"/>
            </a:fillRef>
            <a:effectRef idx="0">
              <a:schemeClr val="accent6"/>
            </a:effectRef>
            <a:fontRef idx="minor">
              <a:schemeClr val="tx1"/>
            </a:fontRef>
          </p:style>
        </p:cxnSp>
        <p:cxnSp>
          <p:nvCxnSpPr>
            <p:cNvPr id="55" name="Shape 54"/>
            <p:cNvCxnSpPr>
              <a:stCxn id="43" idx="3"/>
              <a:endCxn id="46" idx="0"/>
            </p:cNvCxnSpPr>
            <p:nvPr/>
          </p:nvCxnSpPr>
          <p:spPr bwMode="auto">
            <a:xfrm flipV="1">
              <a:off x="5181600" y="3136670"/>
              <a:ext cx="1867711" cy="260465"/>
            </a:xfrm>
            <a:prstGeom prst="curvedConnector4">
              <a:avLst>
                <a:gd name="adj1" fmla="val 25937"/>
                <a:gd name="adj2" fmla="val 280906"/>
              </a:avLst>
            </a:prstGeom>
            <a:ln>
              <a:headEnd type="arrow"/>
              <a:tailEnd type="arrow"/>
            </a:ln>
          </p:spPr>
          <p:style>
            <a:lnRef idx="1">
              <a:schemeClr val="accent6"/>
            </a:lnRef>
            <a:fillRef idx="0">
              <a:schemeClr val="accent6"/>
            </a:fillRef>
            <a:effectRef idx="0">
              <a:schemeClr val="accent6"/>
            </a:effectRef>
            <a:fontRef idx="minor">
              <a:schemeClr val="tx1"/>
            </a:fontRef>
          </p:style>
        </p:cxnSp>
        <p:grpSp>
          <p:nvGrpSpPr>
            <p:cNvPr id="87" name="Group 111"/>
            <p:cNvGrpSpPr>
              <a:grpSpLocks/>
            </p:cNvGrpSpPr>
            <p:nvPr/>
          </p:nvGrpSpPr>
          <p:grpSpPr bwMode="auto">
            <a:xfrm>
              <a:off x="3323255" y="2066540"/>
              <a:ext cx="2194832" cy="524260"/>
              <a:chOff x="2790181" y="1098218"/>
              <a:chExt cx="2194610" cy="524411"/>
            </a:xfrm>
          </p:grpSpPr>
          <p:sp>
            <p:nvSpPr>
              <p:cNvPr id="88" name="Right Brace 87"/>
              <p:cNvSpPr/>
              <p:nvPr/>
            </p:nvSpPr>
            <p:spPr>
              <a:xfrm rot="16200000">
                <a:off x="3733974" y="708261"/>
                <a:ext cx="304888" cy="1523847"/>
              </a:xfrm>
              <a:prstGeom prst="rightBrac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txBody>
              <a:bodyPr anchor="ctr"/>
              <a:lstStyle/>
              <a:p>
                <a:pPr algn="ctr">
                  <a:defRPr/>
                </a:pPr>
                <a:endParaRPr lang="en-US"/>
              </a:p>
            </p:txBody>
          </p:sp>
          <p:sp>
            <p:nvSpPr>
              <p:cNvPr id="89" name="TextBox 113"/>
              <p:cNvSpPr txBox="1">
                <a:spLocks noChangeArrowheads="1"/>
              </p:cNvSpPr>
              <p:nvPr/>
            </p:nvSpPr>
            <p:spPr bwMode="auto">
              <a:xfrm>
                <a:off x="2790181" y="1098218"/>
                <a:ext cx="2194610" cy="277079"/>
              </a:xfrm>
              <a:prstGeom prst="rect">
                <a:avLst/>
              </a:prstGeom>
              <a:noFill/>
              <a:ln w="9525">
                <a:noFill/>
                <a:miter lim="800000"/>
                <a:headEnd/>
                <a:tailEnd/>
              </a:ln>
            </p:spPr>
            <p:txBody>
              <a:bodyPr wrap="none">
                <a:spAutoFit/>
              </a:bodyPr>
              <a:lstStyle/>
              <a:p>
                <a:pPr algn="ctr"/>
                <a:r>
                  <a:rPr lang="en-US" sz="1200" dirty="0" smtClean="0">
                    <a:solidFill>
                      <a:schemeClr val="tx1">
                        <a:lumMod val="50000"/>
                        <a:lumOff val="50000"/>
                      </a:schemeClr>
                    </a:solidFill>
                  </a:rPr>
                  <a:t>User Story / MMF / Use Case</a:t>
                </a:r>
              </a:p>
            </p:txBody>
          </p:sp>
        </p:grpSp>
        <p:grpSp>
          <p:nvGrpSpPr>
            <p:cNvPr id="90" name="Group 111"/>
            <p:cNvGrpSpPr>
              <a:grpSpLocks/>
            </p:cNvGrpSpPr>
            <p:nvPr/>
          </p:nvGrpSpPr>
          <p:grpSpPr bwMode="auto">
            <a:xfrm>
              <a:off x="1553546" y="2057400"/>
              <a:ext cx="1524001" cy="524260"/>
              <a:chOff x="3124494" y="1098218"/>
              <a:chExt cx="1523847" cy="524411"/>
            </a:xfrm>
          </p:grpSpPr>
          <p:sp>
            <p:nvSpPr>
              <p:cNvPr id="91" name="Right Brace 90"/>
              <p:cNvSpPr/>
              <p:nvPr/>
            </p:nvSpPr>
            <p:spPr>
              <a:xfrm rot="16200000">
                <a:off x="3733974" y="708261"/>
                <a:ext cx="304888" cy="1523847"/>
              </a:xfrm>
              <a:prstGeom prst="rightBrace">
                <a:avLst/>
              </a:prstGeom>
              <a:ln>
                <a:solidFill>
                  <a:schemeClr val="tx1">
                    <a:lumMod val="50000"/>
                    <a:lumOff val="50000"/>
                  </a:schemeClr>
                </a:solidFill>
              </a:ln>
            </p:spPr>
            <p:style>
              <a:lnRef idx="1">
                <a:schemeClr val="dk1"/>
              </a:lnRef>
              <a:fillRef idx="0">
                <a:schemeClr val="dk1"/>
              </a:fillRef>
              <a:effectRef idx="0">
                <a:schemeClr val="dk1"/>
              </a:effectRef>
              <a:fontRef idx="minor">
                <a:schemeClr val="tx1"/>
              </a:fontRef>
            </p:style>
            <p:txBody>
              <a:bodyPr anchor="ctr"/>
              <a:lstStyle/>
              <a:p>
                <a:pPr algn="ctr">
                  <a:defRPr/>
                </a:pPr>
                <a:endParaRPr lang="en-US"/>
              </a:p>
            </p:txBody>
          </p:sp>
          <p:sp>
            <p:nvSpPr>
              <p:cNvPr id="92" name="TextBox 113"/>
              <p:cNvSpPr txBox="1">
                <a:spLocks noChangeArrowheads="1"/>
              </p:cNvSpPr>
              <p:nvPr/>
            </p:nvSpPr>
            <p:spPr bwMode="auto">
              <a:xfrm>
                <a:off x="3228675" y="1098218"/>
                <a:ext cx="1327474" cy="277079"/>
              </a:xfrm>
              <a:prstGeom prst="rect">
                <a:avLst/>
              </a:prstGeom>
              <a:noFill/>
              <a:ln w="9525">
                <a:noFill/>
                <a:miter lim="800000"/>
                <a:headEnd/>
                <a:tailEnd/>
              </a:ln>
            </p:spPr>
            <p:txBody>
              <a:bodyPr wrap="none">
                <a:spAutoFit/>
              </a:bodyPr>
              <a:lstStyle/>
              <a:p>
                <a:pPr algn="ctr"/>
                <a:r>
                  <a:rPr lang="en-US" sz="1200" dirty="0" smtClean="0">
                    <a:solidFill>
                      <a:schemeClr val="tx1">
                        <a:lumMod val="50000"/>
                        <a:lumOff val="50000"/>
                      </a:schemeClr>
                    </a:solidFill>
                  </a:rPr>
                  <a:t>Feature Request</a:t>
                </a: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a:blip r:embed="rId3"/>
          <a:srcRect/>
          <a:stretch>
            <a:fillRect/>
          </a:stretch>
        </p:blipFill>
        <p:spPr bwMode="auto">
          <a:xfrm>
            <a:off x="990600" y="1035117"/>
            <a:ext cx="7162800" cy="4787766"/>
          </a:xfrm>
          <a:prstGeom prst="round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990600" y="1468655"/>
            <a:ext cx="7162800" cy="3920690"/>
          </a:xfrm>
          <a:prstGeom prst="round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srcRect/>
          <a:stretch>
            <a:fillRect/>
          </a:stretch>
        </p:blipFill>
        <p:spPr bwMode="auto">
          <a:xfrm>
            <a:off x="990600" y="856047"/>
            <a:ext cx="7162800" cy="5145907"/>
          </a:xfrm>
          <a:prstGeom prst="roundRect">
            <a:avLst/>
          </a:prstGeom>
          <a:noFill/>
          <a:ln w="9525">
            <a:noFill/>
            <a:miter lim="800000"/>
            <a:headEnd/>
            <a:tailEnd/>
          </a:ln>
          <a:effec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990600" y="1295400"/>
            <a:ext cx="7162800" cy="52578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3"/>
          <p:cNvSpPr txBox="1">
            <a:spLocks noChangeArrowheads="1"/>
          </p:cNvSpPr>
          <p:nvPr/>
        </p:nvSpPr>
        <p:spPr bwMode="auto">
          <a:xfrm>
            <a:off x="0" y="95250"/>
            <a:ext cx="9143999" cy="1200329"/>
          </a:xfrm>
          <a:prstGeom prst="rect">
            <a:avLst/>
          </a:prstGeom>
          <a:noFill/>
          <a:ln w="9525">
            <a:noFill/>
            <a:miter lim="800000"/>
            <a:headEnd/>
            <a:tailEnd/>
          </a:ln>
        </p:spPr>
        <p:txBody>
          <a:bodyPr wrap="square">
            <a:spAutoFit/>
          </a:bodyPr>
          <a:lstStyle/>
          <a:p>
            <a:pPr algn="ctr"/>
            <a:r>
              <a:rPr lang="en-US" sz="7200" dirty="0" smtClean="0">
                <a:solidFill>
                  <a:schemeClr val="bg1"/>
                </a:solidFill>
                <a:latin typeface="Calibri" pitchFamily="34" charset="0"/>
              </a:rPr>
              <a:t>Additional Resources</a:t>
            </a:r>
            <a:endParaRPr lang="en-US" sz="7200" dirty="0">
              <a:solidFill>
                <a:schemeClr val="bg1"/>
              </a:solidFill>
              <a:latin typeface="Calibri" pitchFamily="34" charset="0"/>
            </a:endParaRPr>
          </a:p>
        </p:txBody>
      </p:sp>
      <p:sp>
        <p:nvSpPr>
          <p:cNvPr id="4" name="Content Placeholder 3"/>
          <p:cNvSpPr>
            <a:spLocks noGrp="1"/>
          </p:cNvSpPr>
          <p:nvPr>
            <p:ph idx="1"/>
          </p:nvPr>
        </p:nvSpPr>
        <p:spPr>
          <a:xfrm>
            <a:off x="990600" y="1828800"/>
            <a:ext cx="7162800" cy="4191000"/>
          </a:xfrm>
        </p:spPr>
        <p:txBody>
          <a:bodyPr/>
          <a:lstStyle/>
          <a:p>
            <a:r>
              <a:rPr lang="en-US" sz="1800" b="1" dirty="0" smtClean="0"/>
              <a:t>Limited WIP Society:</a:t>
            </a:r>
            <a:r>
              <a:rPr lang="en-US" sz="1800" dirty="0" smtClean="0"/>
              <a:t> resources for kanban &amp; pull systems</a:t>
            </a:r>
            <a:br>
              <a:rPr lang="en-US" sz="1800" dirty="0" smtClean="0"/>
            </a:br>
            <a:r>
              <a:rPr lang="en-US" sz="1800" dirty="0" smtClean="0"/>
              <a:t>	</a:t>
            </a:r>
            <a:r>
              <a:rPr lang="en-US" sz="1800" dirty="0" smtClean="0">
                <a:hlinkClick r:id="rId3"/>
              </a:rPr>
              <a:t>http://www.limitedwipsociety.org</a:t>
            </a:r>
            <a:r>
              <a:rPr lang="en-US" sz="1800" dirty="0" smtClean="0"/>
              <a:t/>
            </a:r>
            <a:br>
              <a:rPr lang="en-US" sz="1800" dirty="0" smtClean="0"/>
            </a:br>
            <a:endParaRPr lang="en-US" sz="1800" dirty="0" smtClean="0"/>
          </a:p>
          <a:p>
            <a:r>
              <a:rPr lang="en-US" sz="1800" b="1" dirty="0" err="1" smtClean="0"/>
              <a:t>KanbanDev</a:t>
            </a:r>
            <a:r>
              <a:rPr lang="en-US" sz="1800" b="1" dirty="0" smtClean="0"/>
              <a:t>:</a:t>
            </a:r>
            <a:r>
              <a:rPr lang="en-US" sz="1800" dirty="0" smtClean="0"/>
              <a:t> </a:t>
            </a:r>
            <a:r>
              <a:rPr lang="en-US" sz="1800" dirty="0" smtClean="0"/>
              <a:t>u</a:t>
            </a:r>
            <a:r>
              <a:rPr lang="en-US" sz="1800" dirty="0" smtClean="0"/>
              <a:t>ser group / mailing list </a:t>
            </a:r>
            <a:br>
              <a:rPr lang="en-US" sz="1800" dirty="0" smtClean="0"/>
            </a:br>
            <a:r>
              <a:rPr lang="en-US" sz="1800" dirty="0" smtClean="0"/>
              <a:t>	</a:t>
            </a:r>
            <a:r>
              <a:rPr lang="en-US" sz="1800" dirty="0" smtClean="0">
                <a:hlinkClick r:id="rId4"/>
              </a:rPr>
              <a:t>http</a:t>
            </a:r>
            <a:r>
              <a:rPr lang="en-US" sz="1800" dirty="0" smtClean="0">
                <a:hlinkClick r:id="rId4"/>
              </a:rPr>
              <a:t>://finance.groups.yahoo.com/group/kanbandev</a:t>
            </a:r>
            <a:r>
              <a:rPr lang="en-US" sz="1800" dirty="0" smtClean="0">
                <a:hlinkClick r:id="rId4"/>
              </a:rPr>
              <a:t>/</a:t>
            </a:r>
            <a:r>
              <a:rPr lang="en-US" sz="1800" dirty="0" smtClean="0"/>
              <a:t> </a:t>
            </a:r>
            <a:br>
              <a:rPr lang="en-US" sz="1800" dirty="0" smtClean="0"/>
            </a:br>
            <a:endParaRPr lang="en-US" sz="1800" dirty="0" smtClean="0"/>
          </a:p>
          <a:p>
            <a:r>
              <a:rPr lang="en-US" sz="1800" b="1" dirty="0" smtClean="0"/>
              <a:t>David Anderson:</a:t>
            </a:r>
            <a:r>
              <a:rPr lang="en-US" sz="1800" dirty="0" smtClean="0"/>
              <a:t> Kanban </a:t>
            </a:r>
            <a:r>
              <a:rPr lang="en-US" sz="1800" dirty="0" smtClean="0"/>
              <a:t>i</a:t>
            </a:r>
            <a:r>
              <a:rPr lang="en-US" sz="1800" dirty="0" smtClean="0"/>
              <a:t>n software development industry leader</a:t>
            </a:r>
            <a:br>
              <a:rPr lang="en-US" sz="1800" dirty="0" smtClean="0"/>
            </a:br>
            <a:r>
              <a:rPr lang="en-US" sz="1800" dirty="0" smtClean="0"/>
              <a:t>	</a:t>
            </a:r>
            <a:r>
              <a:rPr lang="en-US" sz="1800" dirty="0" smtClean="0">
                <a:hlinkClick r:id="rId5"/>
              </a:rPr>
              <a:t>http://agilemanagement.net</a:t>
            </a:r>
            <a:r>
              <a:rPr lang="en-US" sz="1800" dirty="0" smtClean="0"/>
              <a:t> </a:t>
            </a:r>
            <a:br>
              <a:rPr lang="en-US" sz="1800" dirty="0" smtClean="0"/>
            </a:br>
            <a:endParaRPr lang="en-US" sz="1800" dirty="0" smtClean="0"/>
          </a:p>
          <a:p>
            <a:r>
              <a:rPr lang="en-US" sz="1800" b="1" dirty="0" smtClean="0"/>
              <a:t>Tom &amp; Mary </a:t>
            </a:r>
            <a:r>
              <a:rPr lang="en-US" sz="1800" b="1" dirty="0" err="1" smtClean="0"/>
              <a:t>Poppendieck</a:t>
            </a:r>
            <a:r>
              <a:rPr lang="en-US" sz="1800" b="1" dirty="0" smtClean="0"/>
              <a:t>:</a:t>
            </a:r>
            <a:r>
              <a:rPr lang="en-US" sz="1800" dirty="0" smtClean="0"/>
              <a:t> lean software development experts</a:t>
            </a:r>
            <a:r>
              <a:rPr lang="en-US" sz="1800" dirty="0" smtClean="0"/>
              <a:t/>
            </a:r>
            <a:br>
              <a:rPr lang="en-US" sz="1800" dirty="0" smtClean="0"/>
            </a:br>
            <a:r>
              <a:rPr lang="en-US" sz="1800" dirty="0" smtClean="0"/>
              <a:t>	 </a:t>
            </a:r>
            <a:r>
              <a:rPr lang="en-US" sz="1800" dirty="0" smtClean="0">
                <a:hlinkClick r:id="rId6"/>
              </a:rPr>
              <a:t>http://www.poppendieck.com</a:t>
            </a:r>
            <a:r>
              <a:rPr lang="en-US" sz="1800" dirty="0" smtClean="0">
                <a:hlinkClick r:id="rId6"/>
              </a:rPr>
              <a:t>/</a:t>
            </a:r>
            <a:r>
              <a:rPr lang="en-US" sz="1800" dirty="0" smtClean="0"/>
              <a:t> </a:t>
            </a:r>
            <a:br>
              <a:rPr lang="en-US" sz="1800" dirty="0" smtClean="0"/>
            </a:br>
            <a:endParaRPr lang="en-US" sz="1800" dirty="0" smtClean="0"/>
          </a:p>
          <a:p>
            <a:r>
              <a:rPr lang="en-US" sz="1800" b="1" dirty="0" smtClean="0"/>
              <a:t>Scott Bellware:</a:t>
            </a:r>
            <a:r>
              <a:rPr lang="en-US" sz="1800" dirty="0" smtClean="0"/>
              <a:t> </a:t>
            </a:r>
            <a:r>
              <a:rPr lang="en-US" sz="1800" dirty="0" smtClean="0"/>
              <a:t>lean software development </a:t>
            </a:r>
            <a:r>
              <a:rPr lang="en-US" sz="1800" dirty="0" smtClean="0"/>
              <a:t>expert</a:t>
            </a:r>
            <a:r>
              <a:rPr lang="en-US" sz="1800" dirty="0" smtClean="0"/>
              <a:t/>
            </a:r>
            <a:br>
              <a:rPr lang="en-US" sz="1800" dirty="0" smtClean="0"/>
            </a:br>
            <a:r>
              <a:rPr lang="en-US" sz="1800" dirty="0" smtClean="0"/>
              <a:t>	 </a:t>
            </a:r>
            <a:r>
              <a:rPr lang="en-US" sz="1800" dirty="0" smtClean="0">
                <a:hlinkClick r:id="rId7"/>
              </a:rPr>
              <a:t>http://blog.scottbellware.com</a:t>
            </a:r>
            <a:r>
              <a:rPr lang="en-US" sz="1800" dirty="0" smtClean="0"/>
              <a:t> </a:t>
            </a:r>
            <a:br>
              <a:rPr lang="en-US" sz="1800" dirty="0" smtClean="0"/>
            </a:br>
            <a:endParaRPr lang="en-US" sz="1800" dirty="0" smtClean="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3"/>
          <p:cNvSpPr txBox="1">
            <a:spLocks noChangeArrowheads="1"/>
          </p:cNvSpPr>
          <p:nvPr/>
        </p:nvSpPr>
        <p:spPr bwMode="auto">
          <a:xfrm>
            <a:off x="0" y="95250"/>
            <a:ext cx="9143999" cy="1200329"/>
          </a:xfrm>
          <a:prstGeom prst="rect">
            <a:avLst/>
          </a:prstGeom>
          <a:noFill/>
          <a:ln w="9525">
            <a:noFill/>
            <a:miter lim="800000"/>
            <a:headEnd/>
            <a:tailEnd/>
          </a:ln>
        </p:spPr>
        <p:txBody>
          <a:bodyPr wrap="square">
            <a:spAutoFit/>
          </a:bodyPr>
          <a:lstStyle/>
          <a:p>
            <a:pPr algn="ctr"/>
            <a:r>
              <a:rPr lang="en-US" sz="7200" dirty="0" smtClean="0">
                <a:solidFill>
                  <a:schemeClr val="bg1"/>
                </a:solidFill>
                <a:latin typeface="Calibri" pitchFamily="34" charset="0"/>
              </a:rPr>
              <a:t>About Me</a:t>
            </a:r>
            <a:endParaRPr lang="en-US" sz="7200" dirty="0">
              <a:solidFill>
                <a:schemeClr val="bg1"/>
              </a:solidFill>
              <a:latin typeface="Calibri" pitchFamily="34" charset="0"/>
            </a:endParaRPr>
          </a:p>
        </p:txBody>
      </p:sp>
      <p:sp>
        <p:nvSpPr>
          <p:cNvPr id="3" name="Rounded Rectangle 2"/>
          <p:cNvSpPr/>
          <p:nvPr/>
        </p:nvSpPr>
        <p:spPr>
          <a:xfrm>
            <a:off x="990600" y="1295400"/>
            <a:ext cx="7162800" cy="52578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p:cNvSpPr>
            <a:spLocks noGrp="1"/>
          </p:cNvSpPr>
          <p:nvPr>
            <p:ph idx="1"/>
          </p:nvPr>
        </p:nvSpPr>
        <p:spPr>
          <a:xfrm>
            <a:off x="990600" y="1905000"/>
            <a:ext cx="7162800" cy="4114800"/>
          </a:xfrm>
        </p:spPr>
        <p:txBody>
          <a:bodyPr/>
          <a:lstStyle/>
          <a:p>
            <a:r>
              <a:rPr lang="en-US" sz="1800" b="1" dirty="0" smtClean="0"/>
              <a:t>Contact Me:</a:t>
            </a:r>
            <a:r>
              <a:rPr lang="en-US" sz="1800" dirty="0" smtClean="0"/>
              <a:t> </a:t>
            </a:r>
            <a:br>
              <a:rPr lang="en-US" sz="1800" dirty="0" smtClean="0"/>
            </a:br>
            <a:r>
              <a:rPr lang="en-US" sz="1800" dirty="0" smtClean="0"/>
              <a:t>	Twitter: @</a:t>
            </a:r>
            <a:r>
              <a:rPr lang="en-US" sz="1800" dirty="0" err="1" smtClean="0"/>
              <a:t>derickbailey</a:t>
            </a:r>
            <a:r>
              <a:rPr lang="en-US" sz="1800" dirty="0" smtClean="0"/>
              <a:t/>
            </a:r>
            <a:br>
              <a:rPr lang="en-US" sz="1800" dirty="0" smtClean="0"/>
            </a:br>
            <a:r>
              <a:rPr lang="en-US" sz="1800" dirty="0" smtClean="0"/>
              <a:t>	Email: derick@derickbailey.com</a:t>
            </a:r>
            <a:br>
              <a:rPr lang="en-US" sz="1800" dirty="0" smtClean="0"/>
            </a:br>
            <a:endParaRPr lang="en-US" sz="1800" dirty="0" smtClean="0"/>
          </a:p>
          <a:p>
            <a:r>
              <a:rPr lang="en-US" sz="1800" b="1" dirty="0" smtClean="0"/>
              <a:t>Blogging With </a:t>
            </a:r>
            <a:r>
              <a:rPr lang="en-US" sz="1800" b="1" dirty="0" err="1" smtClean="0"/>
              <a:t>LosTechies</a:t>
            </a:r>
            <a:r>
              <a:rPr lang="en-US" sz="1800" b="1" dirty="0" smtClean="0"/>
              <a:t>:</a:t>
            </a:r>
            <a:r>
              <a:rPr lang="en-US" sz="1800" dirty="0" smtClean="0"/>
              <a:t> </a:t>
            </a:r>
            <a:br>
              <a:rPr lang="en-US" sz="1800" dirty="0" smtClean="0"/>
            </a:br>
            <a:r>
              <a:rPr lang="en-US" sz="1800" dirty="0" smtClean="0"/>
              <a:t>	</a:t>
            </a:r>
            <a:r>
              <a:rPr lang="en-US" sz="1800" dirty="0" smtClean="0">
                <a:hlinkClick r:id="rId3"/>
              </a:rPr>
              <a:t>http://derickbailey.lostechies.com</a:t>
            </a:r>
            <a:r>
              <a:rPr lang="en-US" sz="1800" dirty="0" smtClean="0"/>
              <a:t> </a:t>
            </a:r>
            <a:br>
              <a:rPr lang="en-US" sz="1800" dirty="0" smtClean="0"/>
            </a:br>
            <a:endParaRPr lang="en-US" sz="1800" dirty="0" smtClean="0"/>
          </a:p>
          <a:p>
            <a:r>
              <a:rPr lang="en-US" sz="1800" b="1" dirty="0" smtClean="0"/>
              <a:t>Current Employer:</a:t>
            </a:r>
            <a:r>
              <a:rPr lang="en-US" sz="1800" dirty="0" smtClean="0"/>
              <a:t> McLane Advanced Technologies</a:t>
            </a:r>
            <a:br>
              <a:rPr lang="en-US" sz="1800" dirty="0" smtClean="0"/>
            </a:br>
            <a:r>
              <a:rPr lang="en-US" sz="1800" dirty="0" smtClean="0"/>
              <a:t>	</a:t>
            </a:r>
            <a:r>
              <a:rPr lang="en-US" sz="1800" dirty="0" smtClean="0">
                <a:hlinkClick r:id="rId4"/>
              </a:rPr>
              <a:t>http://mclaneat.com</a:t>
            </a:r>
            <a:r>
              <a:rPr lang="en-US" sz="1800" dirty="0" smtClean="0"/>
              <a:t> </a:t>
            </a:r>
            <a:br>
              <a:rPr lang="en-US" sz="1800" dirty="0" smtClean="0"/>
            </a:br>
            <a:r>
              <a:rPr lang="en-US" sz="1800" dirty="0" smtClean="0"/>
              <a:t>	</a:t>
            </a:r>
          </a:p>
          <a:p>
            <a:r>
              <a:rPr lang="en-US" sz="1800" b="1" dirty="0" smtClean="0"/>
              <a:t>About Me:</a:t>
            </a:r>
            <a:r>
              <a:rPr lang="en-US" sz="1800" dirty="0" smtClean="0"/>
              <a:t> </a:t>
            </a:r>
            <a:br>
              <a:rPr lang="en-US" sz="1800" dirty="0" smtClean="0"/>
            </a:br>
            <a:r>
              <a:rPr lang="en-US" sz="1800" dirty="0" smtClean="0"/>
              <a:t>	Sr. Architect, Software Engineer, Lean / Agile Coach</a:t>
            </a:r>
            <a:br>
              <a:rPr lang="en-US" sz="1800" dirty="0" smtClean="0"/>
            </a:br>
            <a:r>
              <a:rPr lang="en-US" sz="1800" dirty="0" smtClean="0"/>
              <a:t>	12+ years professional software development experience</a:t>
            </a:r>
            <a:br>
              <a:rPr lang="en-US" sz="1800" dirty="0" smtClean="0"/>
            </a:br>
            <a:r>
              <a:rPr lang="en-US" sz="1800" dirty="0" smtClean="0"/>
              <a:t>	20+ years writing code</a:t>
            </a:r>
            <a:br>
              <a:rPr lang="en-US" sz="1800" dirty="0" smtClean="0"/>
            </a:br>
            <a:endParaRPr lang="en-US" sz="1800" dirty="0" smtClean="0"/>
          </a:p>
          <a:p>
            <a:endParaRPr lang="en-US" sz="1800" dirty="0" smtClean="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a:srcRect/>
          <a:stretch>
            <a:fillRect/>
          </a:stretch>
        </p:blipFill>
        <p:spPr bwMode="auto">
          <a:xfrm>
            <a:off x="861033" y="723900"/>
            <a:ext cx="7421935" cy="5410201"/>
          </a:xfrm>
          <a:prstGeom prst="round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3"/>
          <p:cNvPicPr>
            <a:picLocks noChangeAspect="1" noChangeArrowheads="1"/>
          </p:cNvPicPr>
          <p:nvPr/>
        </p:nvPicPr>
        <p:blipFill>
          <a:blip r:embed="rId3"/>
          <a:srcRect/>
          <a:stretch>
            <a:fillRect/>
          </a:stretch>
        </p:blipFill>
        <p:spPr bwMode="auto">
          <a:xfrm>
            <a:off x="863600" y="647700"/>
            <a:ext cx="7416800" cy="5562600"/>
          </a:xfrm>
          <a:prstGeom prst="roundRect">
            <a:avLst/>
          </a:prstGeom>
          <a:noFill/>
          <a:ln w="9525">
            <a:noFill/>
            <a:miter lim="800000"/>
            <a:headEnd/>
            <a:tailEnd/>
          </a:ln>
          <a:effectLst/>
        </p:spPr>
      </p:pic>
      <p:grpSp>
        <p:nvGrpSpPr>
          <p:cNvPr id="4099" name="Group 7"/>
          <p:cNvGrpSpPr>
            <a:grpSpLocks/>
          </p:cNvGrpSpPr>
          <p:nvPr/>
        </p:nvGrpSpPr>
        <p:grpSpPr bwMode="auto">
          <a:xfrm>
            <a:off x="2667000" y="2967038"/>
            <a:ext cx="3810000" cy="923925"/>
            <a:chOff x="2667000" y="2967335"/>
            <a:chExt cx="3810000" cy="923330"/>
          </a:xfrm>
        </p:grpSpPr>
        <p:sp>
          <p:nvSpPr>
            <p:cNvPr id="6" name="Rounded Rectangle 5"/>
            <p:cNvSpPr/>
            <p:nvPr/>
          </p:nvSpPr>
          <p:spPr>
            <a:xfrm>
              <a:off x="2667000" y="2972094"/>
              <a:ext cx="3810000" cy="913811"/>
            </a:xfrm>
            <a:prstGeom prst="round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101" name="Rectangle 2"/>
            <p:cNvSpPr>
              <a:spLocks noChangeArrowheads="1"/>
            </p:cNvSpPr>
            <p:nvPr/>
          </p:nvSpPr>
          <p:spPr bwMode="auto">
            <a:xfrm>
              <a:off x="2705100" y="2967335"/>
              <a:ext cx="3733800" cy="923330"/>
            </a:xfrm>
            <a:prstGeom prst="rect">
              <a:avLst/>
            </a:prstGeom>
            <a:noFill/>
            <a:ln w="9525">
              <a:noFill/>
              <a:miter lim="800000"/>
              <a:headEnd/>
              <a:tailEnd/>
            </a:ln>
          </p:spPr>
          <p:txBody>
            <a:bodyPr>
              <a:spAutoFit/>
            </a:bodyPr>
            <a:lstStyle/>
            <a:p>
              <a:pPr algn="ctr"/>
              <a:r>
                <a:rPr lang="en-US" b="1"/>
                <a:t>We are uncovering better ways of developing software by doing it and helping others do it. </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3"/>
          <a:srcRect/>
          <a:stretch>
            <a:fillRect/>
          </a:stretch>
        </p:blipFill>
        <p:spPr bwMode="auto">
          <a:xfrm>
            <a:off x="835489" y="942173"/>
            <a:ext cx="7470311" cy="4973655"/>
          </a:xfrm>
          <a:prstGeom prst="round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4" name="Picture 4"/>
          <p:cNvPicPr>
            <a:picLocks noChangeAspect="1" noChangeArrowheads="1"/>
          </p:cNvPicPr>
          <p:nvPr/>
        </p:nvPicPr>
        <p:blipFill>
          <a:blip r:embed="rId3"/>
          <a:srcRect/>
          <a:stretch>
            <a:fillRect/>
          </a:stretch>
        </p:blipFill>
        <p:spPr bwMode="auto">
          <a:xfrm>
            <a:off x="873891" y="966838"/>
            <a:ext cx="7396218" cy="4924324"/>
          </a:xfrm>
          <a:prstGeom prst="round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a:spLocks noChangeArrowheads="1"/>
          </p:cNvSpPr>
          <p:nvPr/>
        </p:nvSpPr>
        <p:spPr bwMode="auto">
          <a:xfrm>
            <a:off x="1894825" y="95250"/>
            <a:ext cx="5354351" cy="1200329"/>
          </a:xfrm>
          <a:prstGeom prst="rect">
            <a:avLst/>
          </a:prstGeom>
          <a:noFill/>
          <a:ln w="9525">
            <a:noFill/>
            <a:miter lim="800000"/>
            <a:headEnd/>
            <a:tailEnd/>
          </a:ln>
        </p:spPr>
        <p:txBody>
          <a:bodyPr wrap="none">
            <a:spAutoFit/>
          </a:bodyPr>
          <a:lstStyle/>
          <a:p>
            <a:r>
              <a:rPr lang="en-US" sz="7200" dirty="0" smtClean="0">
                <a:solidFill>
                  <a:schemeClr val="bg1"/>
                </a:solidFill>
                <a:latin typeface="Calibri" pitchFamily="34" charset="0"/>
              </a:rPr>
              <a:t>Lean Thinking</a:t>
            </a:r>
            <a:endParaRPr lang="en-US" sz="7200" dirty="0">
              <a:solidFill>
                <a:schemeClr val="bg1"/>
              </a:solidFill>
              <a:latin typeface="Calibri" pitchFamily="34" charset="0"/>
            </a:endParaRPr>
          </a:p>
        </p:txBody>
      </p:sp>
      <p:pic>
        <p:nvPicPr>
          <p:cNvPr id="4" name="Picture 1"/>
          <p:cNvPicPr>
            <a:picLocks noChangeAspect="1" noChangeArrowheads="1"/>
          </p:cNvPicPr>
          <p:nvPr/>
        </p:nvPicPr>
        <p:blipFill>
          <a:blip r:embed="rId3"/>
          <a:srcRect/>
          <a:stretch>
            <a:fillRect/>
          </a:stretch>
        </p:blipFill>
        <p:spPr bwMode="auto">
          <a:xfrm>
            <a:off x="990600" y="1572928"/>
            <a:ext cx="7162800" cy="4599272"/>
          </a:xfrm>
          <a:prstGeom prst="roundRect">
            <a:avLst/>
          </a:prstGeom>
          <a:noFill/>
          <a:ln w="9525">
            <a:noFill/>
            <a:miter lim="800000"/>
            <a:headEnd/>
            <a:tailEnd/>
          </a:ln>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ChangeAspect="1" noChangeArrowheads="1"/>
          </p:cNvPicPr>
          <p:nvPr/>
        </p:nvPicPr>
        <p:blipFill>
          <a:blip r:embed="rId3"/>
          <a:srcRect/>
          <a:stretch>
            <a:fillRect/>
          </a:stretch>
        </p:blipFill>
        <p:spPr bwMode="auto">
          <a:xfrm>
            <a:off x="998385" y="1104901"/>
            <a:ext cx="7147231" cy="4648199"/>
          </a:xfrm>
          <a:prstGeom prst="roundRect">
            <a:avLst/>
          </a:prstGeom>
          <a:noFill/>
          <a:ln w="9525">
            <a:noFill/>
            <a:miter lim="800000"/>
            <a:headEnd/>
            <a:tailEnd/>
          </a:ln>
          <a:effectLst/>
        </p:spPr>
      </p:pic>
      <p:sp>
        <p:nvSpPr>
          <p:cNvPr id="6" name="TextBox 5"/>
          <p:cNvSpPr txBox="1"/>
          <p:nvPr/>
        </p:nvSpPr>
        <p:spPr>
          <a:xfrm>
            <a:off x="3299055" y="5544979"/>
            <a:ext cx="2545890" cy="246221"/>
          </a:xfrm>
          <a:prstGeom prst="rect">
            <a:avLst/>
          </a:prstGeom>
          <a:noFill/>
        </p:spPr>
        <p:txBody>
          <a:bodyPr wrap="none" rtlCol="0">
            <a:spAutoFit/>
          </a:bodyPr>
          <a:lstStyle/>
          <a:p>
            <a:r>
              <a:rPr lang="en-US" sz="1000" b="1" dirty="0" smtClean="0"/>
              <a:t>Source: Standish Group CHAOS Study</a:t>
            </a:r>
            <a:endParaRPr lang="en-US" sz="1000" b="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1464</TotalTime>
  <Words>1748</Words>
  <Application>Microsoft Office PowerPoint</Application>
  <PresentationFormat>On-screen Show (4:3)</PresentationFormat>
  <Paragraphs>198</Paragraphs>
  <Slides>39</Slides>
  <Notes>39</Notes>
  <HiddenSlides>0</HiddenSlides>
  <MMClips>0</MMClip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vector>
  </TitlesOfParts>
  <Company>McLane Advanced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Derick E. Bailey</dc:creator>
  <cp:lastModifiedBy>Derick E. Bailey</cp:lastModifiedBy>
  <cp:revision>251</cp:revision>
  <dcterms:created xsi:type="dcterms:W3CDTF">2009-08-31T18:15:20Z</dcterms:created>
  <dcterms:modified xsi:type="dcterms:W3CDTF">2009-09-09T19:53:27Z</dcterms:modified>
</cp:coreProperties>
</file>

<file path=docProps/thumbnail.jpeg>
</file>